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32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3" r:id="rId16"/>
    <p:sldId id="322" r:id="rId17"/>
    <p:sldId id="274" r:id="rId18"/>
    <p:sldId id="275" r:id="rId19"/>
    <p:sldId id="276" r:id="rId20"/>
    <p:sldId id="277" r:id="rId21"/>
    <p:sldId id="323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324" r:id="rId30"/>
    <p:sldId id="285" r:id="rId31"/>
    <p:sldId id="286" r:id="rId32"/>
    <p:sldId id="287" r:id="rId33"/>
    <p:sldId id="288" r:id="rId34"/>
    <p:sldId id="289" r:id="rId35"/>
    <p:sldId id="325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26" r:id="rId45"/>
    <p:sldId id="298" r:id="rId46"/>
    <p:sldId id="299" r:id="rId47"/>
    <p:sldId id="300" r:id="rId48"/>
    <p:sldId id="301" r:id="rId49"/>
    <p:sldId id="332" r:id="rId50"/>
    <p:sldId id="327" r:id="rId51"/>
    <p:sldId id="302" r:id="rId52"/>
    <p:sldId id="303" r:id="rId53"/>
    <p:sldId id="304" r:id="rId54"/>
    <p:sldId id="305" r:id="rId55"/>
    <p:sldId id="335" r:id="rId56"/>
    <p:sldId id="328" r:id="rId57"/>
    <p:sldId id="306" r:id="rId58"/>
    <p:sldId id="307" r:id="rId59"/>
    <p:sldId id="308" r:id="rId60"/>
    <p:sldId id="309" r:id="rId61"/>
    <p:sldId id="310" r:id="rId62"/>
    <p:sldId id="311" r:id="rId63"/>
    <p:sldId id="334" r:id="rId64"/>
    <p:sldId id="312" r:id="rId65"/>
    <p:sldId id="313" r:id="rId66"/>
    <p:sldId id="314" r:id="rId67"/>
    <p:sldId id="333" r:id="rId68"/>
    <p:sldId id="329" r:id="rId69"/>
    <p:sldId id="315" r:id="rId70"/>
    <p:sldId id="317" r:id="rId71"/>
    <p:sldId id="318" r:id="rId72"/>
    <p:sldId id="320" r:id="rId73"/>
    <p:sldId id="319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9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CAA7E-28AC-4A82-8222-AAC46D3F5D82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DE41A-9041-466C-B725-4AD33CE7D3C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Unit of personal development, an Experience=unity of individual</a:t>
            </a:r>
            <a:r>
              <a:rPr lang="en-AU" baseline="0" dirty="0" smtClean="0"/>
              <a:t> &amp; environment; unit of the intellect, a word=unity of sound &amp; meaning; unit of economic life, a commodity=unity of exchange-value &amp; use value; unit of Being, a measure=unity of quantity &amp; quality; unit of social consciousness, a concept=unity of the immediate and mediation; unit of culture, an artefact=unity of material and ideal; unit of behaviour, a reflex=unit of stimulus and response; unit of action, an action=unity of consciousness and behaviour. C.f. Unit of formal logic=proposition; unit of discourse=utterance.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E41A-9041-466C-B725-4AD33CE7D3CB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For example</a:t>
            </a:r>
            <a:r>
              <a:rPr lang="en-AU" baseline="0" dirty="0" smtClean="0"/>
              <a:t> a gun?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E41A-9041-466C-B725-4AD33CE7D3CB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E41A-9041-466C-B725-4AD33CE7D3CB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E41A-9041-466C-B725-4AD33CE7D3CB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E41A-9041-466C-B725-4AD33CE7D3CB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DE41A-9041-466C-B725-4AD33CE7D3CB}" type="slidenum">
              <a:rPr lang="en-AU" smtClean="0"/>
              <a:pPr/>
              <a:t>55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C47A-0445-4D28-B610-522396727AC9}" type="datetimeFigureOut">
              <a:rPr lang="en-AU" smtClean="0"/>
              <a:pPr/>
              <a:t>4/03/2015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331E-6499-4DB3-8EC2-CBF3A41757F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edu/9989816/Matter_and_Consciousnes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vimeo.com/12123419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arxists.org/archive/vygotsky/works/words/ch04.htm#s2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UnityUnit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reference/subject/philosophy/works/us/an-experience.htm#unit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iki.lchc.ucsd.edu/CHAT/UnityUnity" TargetMode="External"/><Relationship Id="rId4" Type="http://schemas.openxmlformats.org/officeDocument/2006/relationships/hyperlink" Target="http://www.marxists.org/archive/vygotsky/works/1934/tool-symbol.htm#s2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arxists.org/archive/vygotsky/works/1934/environment.htm#s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iki.lchc.ucsd.edu/CHAT/Dichotomy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marxists.org/archive/vygotsky/works/words/ch01.htm#s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marxists.org/archive/vygotsky/works/crisis/psycri13.htm#p1354" TargetMode="External"/><Relationship Id="rId7" Type="http://schemas.openxmlformats.org/officeDocument/2006/relationships/hyperlink" Target="https://www.academia.edu/7604162/The_Germ_Cell_and_the_Unit_of_Analysis" TargetMode="External"/><Relationship Id="rId2" Type="http://schemas.openxmlformats.org/officeDocument/2006/relationships/hyperlink" Target="http://www.marxists.org/archive/vygotsky/works/words/ch01.htm#un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iki.lchc.ucsd.edu/CHAT/Unit_of_Analysis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hyperlink" Target="https://vimeo.com/12123419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xists.org/archive/ilyenkov/works/abstract/abstra1f.htm#cell" TargetMode="External"/><Relationship Id="rId2" Type="http://schemas.openxmlformats.org/officeDocument/2006/relationships/hyperlink" Target="http://www.marxists.org/archive/vygotsky/works/words/ch01.htm#unit2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GermCe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arxists.org/archive/marx/works/1857/grundrisse/ch01.htm#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archive/vygotsky/works/1925/reflexology.htm#mind" TargetMode="External"/><Relationship Id="rId2" Type="http://schemas.openxmlformats.org/officeDocument/2006/relationships/hyperlink" Target="http://www.marxists.org/archive/vygotsky/works/1925/consciousness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Consciousnes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meo.com/121234196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marxists.org/archive/vygotsky/works/1931/research-method.htm#sign-too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marxists.org/archive/ilyenkov/works/positive/positi.htm" TargetMode="External"/><Relationship Id="rId7" Type="http://schemas.openxmlformats.org/officeDocument/2006/relationships/hyperlink" Target="http://www.marxists.org/archive/vygotsky/works/1930/instrumental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iki.lchc.ucsd.edu/CHAT/Artefact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marxists.org/archive/ilyenkov/works/ideal/ideal.htm#idea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Mediatio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archive/marx/works/1883/don/ch01.htm#024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rxists.org/archive/vygotsky/works/1934/tool-symbol.htm#s25" TargetMode="External"/><Relationship Id="rId5" Type="http://schemas.openxmlformats.org/officeDocument/2006/relationships/hyperlink" Target="http://wiki.lchc.ucsd.edu/CHAT/WordMeaning" TargetMode="Externa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reference/subject/philosophy/works/us/dewey-reflex-arc.htm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xists.org/archive/vygotsky/works/1931/higher-mental-functions.htm#genetic-law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DualStimulatio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Behaviour" TargetMode="External"/><Relationship Id="rId2" Type="http://schemas.openxmlformats.org/officeDocument/2006/relationships/hyperlink" Target="http://www.marxists.org/archive/vygotsky/works/1925/reflexology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marxists.org/reference/subject/philosophy/works/us/watson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1234197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Perezhivani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ethicalpolitics.org/seminars/perezhivanie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marxists.org/reference/subject/philosophy/works/at/catharsis.htm" TargetMode="External"/><Relationship Id="rId4" Type="http://schemas.openxmlformats.org/officeDocument/2006/relationships/hyperlink" Target="http://wiki.lchc.ucsd.edu/CHAT/Catharsi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academia.edu/7928962/Vygotsky_s_Theory_of_Child_Development" TargetMode="External"/><Relationship Id="rId4" Type="http://schemas.openxmlformats.org/officeDocument/2006/relationships/hyperlink" Target="http://wiki.lchc.ucsd.edu/CHAT/SocialSituationofDevelopmen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marxists.org/archive/vygotsky/works/1929/defectology/index.htmhttp:/www.ethicalpolitics.org/wits/vygotsky-development.pdf" TargetMode="External"/><Relationship Id="rId4" Type="http://schemas.openxmlformats.org/officeDocument/2006/relationships/hyperlink" Target="http://wiki.lchc.ucsd.edu/CHAT/DefectCompensatio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Concept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vimeo.com/121236098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Concept_Spontaneous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academia.edu/6262583/Vygotsky_on_the_Development_of_Concept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Concept_Syncretic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Concept_Complex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archive/leontev/works/1977/leon1977.htm#action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Action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Concept_Pseudoconcep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Concept_Potential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Concept_Preconcept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6262583/Vygotsky_on_the_Development_of_Concepts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vimeo.com/121236100" TargetMode="Externa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Concept_Spontaneou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Concept_True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Actual_Concept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chc.ucsd.edu/MCA/Journal/pdfs/20-1-holodynsk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archive/leontev/works/1945/childs-psyche.htm#s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iki.lchc.ucsd.edu/CHAT/Action" TargetMode="External"/><Relationship Id="rId4" Type="http://schemas.openxmlformats.org/officeDocument/2006/relationships/hyperlink" Target="http://wiki.lchc.ucsd.edu/CHAT/UnityUnity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Substance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vimeo.com/121236102" TargetMode="External"/><Relationship Id="rId4" Type="http://schemas.openxmlformats.org/officeDocument/2006/relationships/hyperlink" Target="http://wiki.lchc.ucsd.edu/CHAT/Activity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Ac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lchc.ucsd.edu/CHAT/Operation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archive/leontev/works/1977/leon1977.htm#activit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Activity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Activi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chc.ucsd.edu/CHAT/Object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vimeo.com/121236103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marxists.org/archive/leontev/works/1978/ch3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Object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marxists.org/archive/leontev/works/1978/ch3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Obje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archive/leontev/works/1945/childs-psyche.htm#s2" TargetMode="External"/><Relationship Id="rId7" Type="http://schemas.openxmlformats.org/officeDocument/2006/relationships/hyperlink" Target="http://wiki.lchc.ucsd.edu/CHAT/Ac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rxists.org/archive/leontev/works/1978/ch5b.htm" TargetMode="External"/><Relationship Id="rId5" Type="http://schemas.openxmlformats.org/officeDocument/2006/relationships/slide" Target="slide3.xml"/><Relationship Id="rId4" Type="http://schemas.openxmlformats.org/officeDocument/2006/relationships/hyperlink" Target="http://wiki.lchc.ucsd.edu/CHAT/Object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xists.org/archive/leontev/works/1977/leon1977.htm#need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edu.helsinki.fi/activity/pages/chatanddwr/activitysyste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iki.lchc.ucsd.edu/CHAT/Object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archive/vygotsky/works/words/ch05.htm#task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arxists.org/archive/vygotsky/works/words/ch05.htm#problem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ww.marxists.org/archive/leontev/works/1978/ch5b.htm#bear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home.mira.net/~andy/works/xlchc-project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vimeo.com/121236104" TargetMode="External"/><Relationship Id="rId4" Type="http://schemas.openxmlformats.org/officeDocument/2006/relationships/hyperlink" Target="https://www.academia.edu/2365533/_Collaborative_Project_as_a_Concept_for_Interdisciplinary_Human_Science_Research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cademia.edu/8179060/Activity_as_Project_The_Case_of_Asbestos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academia.edu/2365533/_Collaborative_Project_as_a_Concept_for_Interdisciplinary_Human_Science_Research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ademia.edu/1968752/An_interdisciplinary_concept_of_activity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rxists.org/archive/vygotsky/works/1934/tool-symbol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vimeo.com/12123419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xists.org/archive/vygotsky/works/1934/tool-symbol.htm#s17" TargetMode="External"/><Relationship Id="rId2" Type="http://schemas.openxmlformats.org/officeDocument/2006/relationships/hyperlink" Target="http://www.marxists.org/archive/luria/works/1928/cultural-behaviour-child.htm#s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://wiki.lchc.ucsd.edu/CHAT/GeneticMeth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2190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C00000"/>
                </a:solidFill>
                <a:sym typeface="Wingdings"/>
              </a:rPr>
              <a:t> </a:t>
            </a:r>
            <a:r>
              <a:rPr lang="en-AU" sz="3600" b="1" dirty="0" smtClean="0">
                <a:solidFill>
                  <a:srgbClr val="C00000"/>
                </a:solidFill>
              </a:rPr>
              <a:t>Concepts of CHAT Session 1 </a:t>
            </a:r>
            <a:r>
              <a:rPr lang="en-AU" sz="3600" b="1" dirty="0" smtClean="0">
                <a:solidFill>
                  <a:srgbClr val="C00000"/>
                </a:solidFill>
                <a:sym typeface="Wingdings"/>
              </a:rPr>
              <a:t></a:t>
            </a:r>
            <a:endParaRPr lang="en-AU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478904"/>
          </a:xfrm>
        </p:spPr>
        <p:txBody>
          <a:bodyPr>
            <a:noAutofit/>
          </a:bodyPr>
          <a:lstStyle/>
          <a:p>
            <a:r>
              <a:rPr lang="en-A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en-A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A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 </a:t>
            </a:r>
            <a:r>
              <a:rPr lang="en-A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A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Consciousness</a:t>
            </a:r>
            <a:endParaRPr lang="en-A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1/6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512" y="5517232"/>
            <a:ext cx="2808312" cy="1037729"/>
            <a:chOff x="179512" y="5517232"/>
            <a:chExt cx="2808312" cy="1037729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6093296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 smtClean="0"/>
                <a:t>Mind &amp; Matter?</a:t>
              </a:r>
              <a:endParaRPr lang="en-AU" sz="2400" b="1" dirty="0"/>
            </a:p>
          </p:txBody>
        </p:sp>
        <p:pic>
          <p:nvPicPr>
            <p:cNvPr id="8" name="Picture 2" descr="http://www.clipartpal.com/_thumbs/pd/education/large_open_book.png">
              <a:hlinkClick r:id="rId3" tooltip="academia.edu article: &quot;Matter and Consciousness&quot;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5517232"/>
              <a:ext cx="1030994" cy="720080"/>
            </a:xfrm>
            <a:prstGeom prst="rect">
              <a:avLst/>
            </a:prstGeom>
            <a:noFill/>
          </p:spPr>
        </p:pic>
      </p:grpSp>
      <p:pic>
        <p:nvPicPr>
          <p:cNvPr id="82946" name="Picture 2" descr="http://icons.iconarchive.com/icons/martz90/circle/512/video-camera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2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6760840" cy="478904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Method</a:t>
            </a:r>
            <a:r>
              <a:rPr lang="en-AU" sz="6000" b="1" dirty="0" smtClean="0">
                <a:solidFill>
                  <a:srgbClr val="FF0000"/>
                </a:solidFill>
              </a:rPr>
              <a:t>       </a:t>
            </a:r>
            <a:endParaRPr lang="en-A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94116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By looking only at the </a:t>
            </a:r>
            <a:r>
              <a:rPr lang="en-AU" sz="2000" dirty="0" smtClean="0">
                <a:solidFill>
                  <a:srgbClr val="FF0000"/>
                </a:solidFill>
              </a:rPr>
              <a:t>product</a:t>
            </a:r>
            <a:r>
              <a:rPr lang="en-AU" sz="2000" dirty="0" smtClean="0"/>
              <a:t> of a process, or a snapshot, we miss the interconnections and functional relations between apparently separate processes, which make up the whole.</a:t>
            </a:r>
            <a:endParaRPr lang="en-A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492896"/>
            <a:ext cx="8568951" cy="19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3/8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630932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tx2"/>
                </a:solidFill>
              </a:rPr>
              <a:t>Genetic fallacy &amp; “Just So Stories”</a:t>
            </a:r>
            <a:endParaRPr lang="en-A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6216" y="5445224"/>
            <a:ext cx="2376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Z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tooltip="Chapter 4, concluding words of section 2"/>
              </a:rPr>
              <a:t>The Genetic Roots of Thinking &amp; </a:t>
            </a:r>
            <a:r>
              <a:rPr lang="en-Z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tooltip="Chapter 4, concluding words of section 2"/>
              </a:rPr>
              <a:t>Speech</a:t>
            </a:r>
            <a:endParaRPr lang="en-Z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4/8</a:t>
            </a:r>
            <a:endParaRPr lang="en-AU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85800" y="260649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Concepts of CHAT Session 2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71600" y="1196752"/>
            <a:ext cx="5473700" cy="4811713"/>
            <a:chOff x="1259235" y="1152178"/>
            <a:chExt cx="5473700" cy="481171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1484783"/>
              <a:ext cx="1337494" cy="3960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Down Arrow 6"/>
            <p:cNvSpPr/>
            <p:nvPr/>
          </p:nvSpPr>
          <p:spPr>
            <a:xfrm flipV="1">
              <a:off x="2195860" y="1922116"/>
              <a:ext cx="215900" cy="3455987"/>
            </a:xfrm>
            <a:prstGeom prst="down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9" name="Down Arrow 8"/>
            <p:cNvSpPr/>
            <p:nvPr/>
          </p:nvSpPr>
          <p:spPr>
            <a:xfrm flipV="1">
              <a:off x="5867747" y="1922116"/>
              <a:ext cx="217488" cy="3455987"/>
            </a:xfrm>
            <a:prstGeom prst="down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21510" name="TextBox 7"/>
            <p:cNvSpPr txBox="1">
              <a:spLocks noChangeArrowheads="1"/>
            </p:cNvSpPr>
            <p:nvPr/>
          </p:nvSpPr>
          <p:spPr bwMode="auto">
            <a:xfrm rot="5400000">
              <a:off x="498822" y="3465166"/>
              <a:ext cx="30241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/>
                <a:t>Development of Speech</a:t>
              </a:r>
            </a:p>
          </p:txBody>
        </p:sp>
        <p:sp>
          <p:nvSpPr>
            <p:cNvPr id="21511" name="TextBox 10"/>
            <p:cNvSpPr txBox="1">
              <a:spLocks noChangeArrowheads="1"/>
            </p:cNvSpPr>
            <p:nvPr/>
          </p:nvSpPr>
          <p:spPr bwMode="auto">
            <a:xfrm rot="5400000">
              <a:off x="4433441" y="3429447"/>
              <a:ext cx="36718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 dirty="0">
                  <a:solidFill>
                    <a:srgbClr val="0070C0"/>
                  </a:solidFill>
                </a:rPr>
                <a:t>Development of Intellect (Concepts</a:t>
              </a:r>
              <a:r>
                <a:rPr lang="en-ZA" dirty="0"/>
                <a:t>)</a:t>
              </a:r>
            </a:p>
          </p:txBody>
        </p:sp>
        <p:sp>
          <p:nvSpPr>
            <p:cNvPr id="21512" name="TextBox 9"/>
            <p:cNvSpPr txBox="1">
              <a:spLocks noChangeArrowheads="1"/>
            </p:cNvSpPr>
            <p:nvPr/>
          </p:nvSpPr>
          <p:spPr bwMode="auto">
            <a:xfrm>
              <a:off x="1825972" y="5594003"/>
              <a:ext cx="49069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/>
                <a:t>Pre-Intellectual Speech and Pre-verbal Intelligence</a:t>
              </a:r>
            </a:p>
          </p:txBody>
        </p:sp>
        <p:sp>
          <p:nvSpPr>
            <p:cNvPr id="21513" name="TextBox 12"/>
            <p:cNvSpPr txBox="1">
              <a:spLocks noChangeArrowheads="1"/>
            </p:cNvSpPr>
            <p:nvPr/>
          </p:nvSpPr>
          <p:spPr bwMode="auto">
            <a:xfrm>
              <a:off x="1259235" y="1152178"/>
              <a:ext cx="3168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>
                  <a:solidFill>
                    <a:srgbClr val="FF0000"/>
                  </a:solidFill>
                </a:rPr>
                <a:t>Thinking which is beyond words</a:t>
              </a:r>
            </a:p>
          </p:txBody>
        </p:sp>
        <p:sp>
          <p:nvSpPr>
            <p:cNvPr id="21514" name="TextBox 11"/>
            <p:cNvSpPr txBox="1">
              <a:spLocks noChangeArrowheads="1"/>
            </p:cNvSpPr>
            <p:nvPr/>
          </p:nvSpPr>
          <p:spPr bwMode="auto">
            <a:xfrm>
              <a:off x="2915816" y="5301208"/>
              <a:ext cx="7921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 dirty="0">
                  <a:solidFill>
                    <a:srgbClr val="C00000"/>
                  </a:solidFill>
                </a:rPr>
                <a:t>speech</a:t>
              </a:r>
            </a:p>
          </p:txBody>
        </p:sp>
        <p:sp>
          <p:nvSpPr>
            <p:cNvPr id="21515" name="TextBox 14"/>
            <p:cNvSpPr txBox="1">
              <a:spLocks noChangeArrowheads="1"/>
            </p:cNvSpPr>
            <p:nvPr/>
          </p:nvSpPr>
          <p:spPr bwMode="auto">
            <a:xfrm>
              <a:off x="4500910" y="5306666"/>
              <a:ext cx="935037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600">
                  <a:solidFill>
                    <a:srgbClr val="002060"/>
                  </a:solidFill>
                </a:rPr>
                <a:t>concepts</a:t>
              </a:r>
            </a:p>
          </p:txBody>
        </p:sp>
        <p:sp>
          <p:nvSpPr>
            <p:cNvPr id="21516" name="TextBox 15"/>
            <p:cNvSpPr txBox="1">
              <a:spLocks noChangeArrowheads="1"/>
            </p:cNvSpPr>
            <p:nvPr/>
          </p:nvSpPr>
          <p:spPr bwMode="auto">
            <a:xfrm>
              <a:off x="2411760" y="4581128"/>
              <a:ext cx="14763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400" dirty="0">
                  <a:solidFill>
                    <a:srgbClr val="FF0000"/>
                  </a:solidFill>
                </a:rPr>
                <a:t>Communicative Speech</a:t>
              </a:r>
            </a:p>
          </p:txBody>
        </p:sp>
        <p:sp>
          <p:nvSpPr>
            <p:cNvPr id="21517" name="TextBox 16"/>
            <p:cNvSpPr txBox="1">
              <a:spLocks noChangeArrowheads="1"/>
            </p:cNvSpPr>
            <p:nvPr/>
          </p:nvSpPr>
          <p:spPr bwMode="auto">
            <a:xfrm>
              <a:off x="2411760" y="3789040"/>
              <a:ext cx="1476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400" dirty="0">
                  <a:solidFill>
                    <a:srgbClr val="FF0000"/>
                  </a:solidFill>
                </a:rPr>
                <a:t>“Thinking aloud”</a:t>
              </a:r>
            </a:p>
          </p:txBody>
        </p:sp>
        <p:sp>
          <p:nvSpPr>
            <p:cNvPr id="21518" name="TextBox 17"/>
            <p:cNvSpPr txBox="1">
              <a:spLocks noChangeArrowheads="1"/>
            </p:cNvSpPr>
            <p:nvPr/>
          </p:nvSpPr>
          <p:spPr bwMode="auto">
            <a:xfrm>
              <a:off x="2483768" y="2996952"/>
              <a:ext cx="11826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400">
                  <a:solidFill>
                    <a:srgbClr val="FF0000"/>
                  </a:solidFill>
                </a:rPr>
                <a:t>Inner Speech</a:t>
              </a:r>
            </a:p>
          </p:txBody>
        </p:sp>
        <p:sp>
          <p:nvSpPr>
            <p:cNvPr id="21519" name="TextBox 18"/>
            <p:cNvSpPr txBox="1">
              <a:spLocks noChangeArrowheads="1"/>
            </p:cNvSpPr>
            <p:nvPr/>
          </p:nvSpPr>
          <p:spPr bwMode="auto">
            <a:xfrm>
              <a:off x="4644008" y="4581128"/>
              <a:ext cx="11842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ZA" sz="1400" dirty="0" smtClean="0">
                  <a:solidFill>
                    <a:srgbClr val="0070C0"/>
                  </a:solidFill>
                </a:rPr>
                <a:t>Potential </a:t>
              </a:r>
              <a:r>
                <a:rPr lang="en-ZA" sz="1400" dirty="0">
                  <a:solidFill>
                    <a:srgbClr val="0070C0"/>
                  </a:solidFill>
                </a:rPr>
                <a:t>Concepts </a:t>
              </a:r>
            </a:p>
          </p:txBody>
        </p:sp>
        <p:sp>
          <p:nvSpPr>
            <p:cNvPr id="21520" name="TextBox 19"/>
            <p:cNvSpPr txBox="1">
              <a:spLocks noChangeArrowheads="1"/>
            </p:cNvSpPr>
            <p:nvPr/>
          </p:nvSpPr>
          <p:spPr bwMode="auto">
            <a:xfrm>
              <a:off x="4788247" y="1268760"/>
              <a:ext cx="9985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ZA" sz="1400" dirty="0" smtClean="0">
                  <a:solidFill>
                    <a:srgbClr val="0070C0"/>
                  </a:solidFill>
                </a:rPr>
                <a:t>True </a:t>
              </a:r>
              <a:r>
                <a:rPr lang="en-ZA" sz="1400" dirty="0">
                  <a:solidFill>
                    <a:srgbClr val="0070C0"/>
                  </a:solidFill>
                </a:rPr>
                <a:t>Concepts </a:t>
              </a:r>
            </a:p>
          </p:txBody>
        </p: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4427984" y="2564904"/>
              <a:ext cx="15588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ZA" sz="1400" b="1" dirty="0" smtClean="0">
                  <a:solidFill>
                    <a:srgbClr val="0070C0"/>
                  </a:solidFill>
                </a:rPr>
                <a:t>Pseudo- Concepts </a:t>
              </a:r>
              <a:endParaRPr lang="en-ZA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4788024" y="4221088"/>
              <a:ext cx="10081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ZA" sz="1400" dirty="0" smtClean="0">
                  <a:solidFill>
                    <a:srgbClr val="0070C0"/>
                  </a:solidFill>
                </a:rPr>
                <a:t>Syncretism</a:t>
              </a:r>
              <a:endParaRPr lang="en-ZA" sz="1400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4650135" y="3429000"/>
              <a:ext cx="11842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ZA" sz="1400" dirty="0" smtClean="0">
                  <a:solidFill>
                    <a:srgbClr val="0070C0"/>
                  </a:solidFill>
                </a:rPr>
                <a:t>Complexes</a:t>
              </a:r>
              <a:endParaRPr lang="en-ZA" sz="14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4788024" y="1916832"/>
              <a:ext cx="9985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ZA" sz="1400" dirty="0" smtClean="0">
                  <a:solidFill>
                    <a:srgbClr val="0070C0"/>
                  </a:solidFill>
                </a:rPr>
                <a:t>Pre-Concepts </a:t>
              </a:r>
              <a:endParaRPr lang="en-ZA" sz="14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2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478904"/>
          </a:xfrm>
        </p:spPr>
        <p:txBody>
          <a:bodyPr>
            <a:noAutofit/>
          </a:bodyPr>
          <a:lstStyle/>
          <a:p>
            <a:r>
              <a:rPr lang="en-A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and Dichotomy</a:t>
            </a:r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encrypted-tbn2.gstatic.com/images?q=tbn:ANd9GcQHWRy58ek71oHg5e1OQ2qsJBePq06D9gFIB_jBwbQcwVXSQ8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2880320" cy="2880320"/>
          </a:xfrm>
          <a:prstGeom prst="rect">
            <a:avLst/>
          </a:prstGeom>
          <a:noFill/>
        </p:spPr>
      </p:pic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2324290" cy="234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Unity"/>
              </a:rPr>
              <a:t>5/8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37321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tx2"/>
                </a:solidFill>
              </a:rPr>
              <a:t>dualism</a:t>
            </a:r>
            <a:endParaRPr lang="en-A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2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478904"/>
          </a:xfrm>
        </p:spPr>
        <p:txBody>
          <a:bodyPr>
            <a:noAutofit/>
          </a:bodyPr>
          <a:lstStyle/>
          <a:p>
            <a:r>
              <a:rPr lang="en-A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↔ Distinction</a:t>
            </a:r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2" descr="http://mychurchtoolbox.org/wp-content/uploads/2011/12/magnifying-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14367">
            <a:off x="2716899" y="3741729"/>
            <a:ext cx="1373496" cy="1454406"/>
          </a:xfrm>
          <a:prstGeom prst="rect">
            <a:avLst/>
          </a:prstGeom>
          <a:noFill/>
        </p:spPr>
      </p:pic>
      <p:pic>
        <p:nvPicPr>
          <p:cNvPr id="10" name="Picture 2" descr="http://mychurchtoolbox.org/wp-content/uploads/2011/12/magnifying-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5199">
            <a:off x="1247679" y="3624122"/>
            <a:ext cx="1373496" cy="14544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31409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tx2"/>
                </a:solidFill>
                <a:hlinkClick r:id="rId3" tooltip="Having an Experience, by John Dewey"/>
              </a:rPr>
              <a:t>Abstraction</a:t>
            </a:r>
            <a:endParaRPr lang="en-AU" sz="28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486916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 smtClean="0">
                <a:solidFill>
                  <a:schemeClr val="tx2"/>
                </a:solidFill>
                <a:hlinkClick r:id="rId4" tooltip="Word and Action, from &quot;Tool and Symbol in the Development of the Child,&quot; by Vygotsky"/>
              </a:rPr>
              <a:t>Development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5" tooltip="Unity"/>
              </a:rPr>
              <a:t>6/8</a:t>
            </a:r>
            <a:endParaRPr lang="en-A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276872"/>
            <a:ext cx="1193478" cy="35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2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478904"/>
          </a:xfrm>
        </p:spPr>
        <p:txBody>
          <a:bodyPr>
            <a:noAutofit/>
          </a:bodyPr>
          <a:lstStyle/>
          <a:p>
            <a:r>
              <a:rPr lang="en-A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↔ Dichotomy</a:t>
            </a:r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5" name="Group 14"/>
          <p:cNvGrpSpPr/>
          <p:nvPr/>
        </p:nvGrpSpPr>
        <p:grpSpPr>
          <a:xfrm>
            <a:off x="323528" y="2492896"/>
            <a:ext cx="5040560" cy="3285529"/>
            <a:chOff x="323528" y="2492896"/>
            <a:chExt cx="5040560" cy="3285529"/>
          </a:xfrm>
        </p:grpSpPr>
        <p:sp>
          <p:nvSpPr>
            <p:cNvPr id="12" name="TextBox 11"/>
            <p:cNvSpPr txBox="1"/>
            <p:nvPr/>
          </p:nvSpPr>
          <p:spPr>
            <a:xfrm>
              <a:off x="1547664" y="2492896"/>
              <a:ext cx="3816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 smtClean="0">
                  <a:solidFill>
                    <a:schemeClr val="accent2"/>
                  </a:solidFill>
                </a:rPr>
                <a:t>Union</a:t>
              </a:r>
              <a:r>
                <a:rPr lang="en-AU" sz="2800" b="1" dirty="0" smtClean="0">
                  <a:solidFill>
                    <a:srgbClr val="FF0000"/>
                  </a:solidFill>
                </a:rPr>
                <a:t>/</a:t>
              </a:r>
              <a:r>
                <a:rPr lang="en-AU" sz="2800" b="1" dirty="0" smtClean="0">
                  <a:solidFill>
                    <a:schemeClr val="tx2"/>
                  </a:solidFill>
                  <a:hlinkClick r:id="rId2" tooltip="The Problem of the Environment,by  Vygotsky"/>
                </a:rPr>
                <a:t>Intersection</a:t>
              </a:r>
              <a:endParaRPr lang="en-AU" sz="2800" b="1" dirty="0">
                <a:solidFill>
                  <a:schemeClr val="tx2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068960"/>
              <a:ext cx="3720336" cy="270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4644008" y="2924944"/>
            <a:ext cx="3672408" cy="2961039"/>
            <a:chOff x="3995936" y="2852936"/>
            <a:chExt cx="3672408" cy="2961039"/>
          </a:xfrm>
        </p:grpSpPr>
        <p:sp>
          <p:nvSpPr>
            <p:cNvPr id="13" name="TextBox 12"/>
            <p:cNvSpPr txBox="1"/>
            <p:nvPr/>
          </p:nvSpPr>
          <p:spPr>
            <a:xfrm>
              <a:off x="3995936" y="5229200"/>
              <a:ext cx="3672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3200" b="1" dirty="0" smtClean="0">
                  <a:solidFill>
                    <a:schemeClr val="accent2"/>
                  </a:solidFill>
                </a:rPr>
                <a:t>Relation</a:t>
              </a:r>
              <a:r>
                <a:rPr lang="en-AU" sz="3200" b="1" dirty="0" smtClean="0">
                  <a:solidFill>
                    <a:srgbClr val="FF0000"/>
                  </a:solidFill>
                </a:rPr>
                <a:t>/</a:t>
              </a:r>
              <a:r>
                <a:rPr lang="en-AU" sz="3200" b="1" dirty="0" smtClean="0">
                  <a:solidFill>
                    <a:schemeClr val="tx2"/>
                  </a:solidFill>
                  <a:hlinkClick r:id="rId4" tooltip="Thinking and Speech, by Vygotsky, Chapter 1."/>
                </a:rPr>
                <a:t>Identity</a:t>
              </a:r>
              <a:endParaRPr lang="en-AU" b="1" dirty="0">
                <a:solidFill>
                  <a:schemeClr val="tx2"/>
                </a:solidFill>
              </a:endParaRPr>
            </a:p>
          </p:txBody>
        </p:sp>
        <p:pic>
          <p:nvPicPr>
            <p:cNvPr id="1028" name="Picture 4" descr="http://cache3.asset-cache.net/gc/165634461-cute-american-union-soldier-gettyimages.jpg?v=1&amp;c=IWSAsset&amp;k=2&amp;d=y6PO6HsNHTINztYnFuQ3f7rZHhK%2By4nUfW1F1Rr7SfE%3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8104" y="2852936"/>
              <a:ext cx="1080120" cy="2293354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6" tooltip="Dichotomy"/>
              </a:rPr>
              <a:t>7/8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1619672" y="60932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For example: person &amp; environment; sound &amp; meaning?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2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478904"/>
          </a:xfrm>
        </p:spPr>
        <p:txBody>
          <a:bodyPr>
            <a:noAutofit/>
          </a:bodyPr>
          <a:lstStyle/>
          <a:p>
            <a:r>
              <a:rPr lang="en-A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Dualism &amp; Distinction</a:t>
            </a:r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encrypted-tbn2.gstatic.com/images?q=tbn:ANd9GcQHWRy58ek71oHg5e1OQ2qsJBePq06D9gFIB_jBwbQcwVXSQ8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2880320" cy="2880320"/>
          </a:xfrm>
          <a:prstGeom prst="rect">
            <a:avLst/>
          </a:prstGeom>
          <a:noFill/>
        </p:spPr>
      </p:pic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2324290" cy="234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8/8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2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31683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Method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Dualism</a:t>
            </a:r>
            <a:endParaRPr lang="en-A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 </a:t>
            </a:r>
            <a:r>
              <a:rPr lang="en-AU" sz="2400" b="1" dirty="0" smtClean="0">
                <a:solidFill>
                  <a:srgbClr val="C00000"/>
                </a:solidFill>
              </a:rPr>
              <a:t>Concepts of CHAT Session 3 </a:t>
            </a: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478904"/>
          </a:xfrm>
        </p:spPr>
        <p:txBody>
          <a:bodyPr>
            <a:noAutofit/>
          </a:bodyPr>
          <a:lstStyle/>
          <a:p>
            <a:r>
              <a:rPr lang="en-A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Vygotysky. Thinking and Speech, Chapter 1"/>
              </a:rPr>
              <a:t>Unit</a:t>
            </a:r>
            <a:r>
              <a:rPr lang="en-A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A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Vygotsky. Historical Meaning of the Crisis in Psychology"/>
              </a:rPr>
              <a:t>Germ-cell</a:t>
            </a:r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7650" name="Picture 2" descr="http://www.clker.com/cliparts/Q/y/Q/4/Q/k/beaker-with-molecules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3423078" cy="2664296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36912"/>
            <a:ext cx="4324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6" tooltip="Unit of Analysis"/>
              </a:rPr>
              <a:t>1/4</a:t>
            </a:r>
            <a:endParaRPr lang="en-AU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04248" y="5085184"/>
            <a:ext cx="1656184" cy="1089412"/>
            <a:chOff x="6804248" y="5085184"/>
            <a:chExt cx="1656184" cy="1089412"/>
          </a:xfrm>
        </p:grpSpPr>
        <p:pic>
          <p:nvPicPr>
            <p:cNvPr id="13" name="Picture 2" descr="http://www.clipartpal.com/_thumbs/pd/education/large_open_book.png">
              <a:hlinkClick r:id="rId7" tooltip="The Germ Cell and the Unit of Analysis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20272" y="5085184"/>
              <a:ext cx="1043297" cy="72008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804248" y="580526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i="1" dirty="0" smtClean="0"/>
                <a:t>academia.edu</a:t>
              </a:r>
              <a:endParaRPr lang="en-AU" i="1" dirty="0"/>
            </a:p>
          </p:txBody>
        </p:sp>
      </p:grpSp>
      <p:pic>
        <p:nvPicPr>
          <p:cNvPr id="17" name="Picture 2" descr="http://icons.iconarchive.com/icons/martz90/circle/512/video-camera-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3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478904"/>
          </a:xfrm>
        </p:spPr>
        <p:txBody>
          <a:bodyPr>
            <a:noAutofit/>
          </a:bodyPr>
          <a:lstStyle/>
          <a:p>
            <a:r>
              <a:rPr lang="en-A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and Germ-cell</a:t>
            </a:r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395536" y="2348880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AU" sz="2400" dirty="0" smtClean="0"/>
              <a:t>In contrast to the term “element,” the term “unit” designates a product of analysis that possesses all the basic characteristics of the whole. The unit is a vital and </a:t>
            </a:r>
            <a:r>
              <a:rPr lang="en-AU" sz="2400" dirty="0" smtClean="0">
                <a:solidFill>
                  <a:srgbClr val="FF0000"/>
                </a:solidFill>
              </a:rPr>
              <a:t>irreducible part of the whole</a:t>
            </a:r>
            <a:r>
              <a:rPr lang="en-AU" sz="2400" dirty="0" smtClean="0"/>
              <a:t>.” </a:t>
            </a:r>
            <a:r>
              <a:rPr lang="en-AU" sz="2400" dirty="0" smtClean="0">
                <a:solidFill>
                  <a:schemeClr val="tx2"/>
                </a:solidFill>
                <a:hlinkClick r:id="rId2" tooltip="Vygotsky. Thinking and Speech, chapter 1."/>
              </a:rPr>
              <a:t>Vygotsky</a:t>
            </a:r>
            <a:endParaRPr lang="en-AU" sz="2400" dirty="0" smtClean="0">
              <a:solidFill>
                <a:schemeClr val="tx2"/>
              </a:solidFill>
            </a:endParaRPr>
          </a:p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65313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 specificity of this [commodity] form consists in that it contains, like a ‘cell’ or </a:t>
            </a:r>
            <a:r>
              <a:rPr lang="en-AU" sz="2400" dirty="0" smtClean="0">
                <a:solidFill>
                  <a:srgbClr val="FF0000"/>
                </a:solidFill>
              </a:rPr>
              <a:t>embryo</a:t>
            </a:r>
            <a:r>
              <a:rPr lang="en-AU" sz="2400" dirty="0" smtClean="0"/>
              <a:t>, the wealth </a:t>
            </a:r>
            <a:r>
              <a:rPr lang="en-AU" sz="2400" dirty="0" smtClean="0">
                <a:solidFill>
                  <a:srgbClr val="FF0000"/>
                </a:solidFill>
              </a:rPr>
              <a:t>of more complex, more developed forms</a:t>
            </a:r>
            <a:r>
              <a:rPr lang="en-AU" sz="2400" dirty="0" smtClean="0"/>
              <a:t> of capitalist relations. </a:t>
            </a:r>
            <a:r>
              <a:rPr lang="en-AU" sz="2400" dirty="0" smtClean="0">
                <a:solidFill>
                  <a:schemeClr val="tx2"/>
                </a:solidFill>
                <a:hlinkClick r:id="rId3" tooltip="ILyenkov. Dialectics of the Abstract and Concrete in Marx's Capital"/>
              </a:rPr>
              <a:t>Ilyenkov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Germ Cell"/>
              </a:rPr>
              <a:t>2/4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3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1268760"/>
            <a:ext cx="3384376" cy="478904"/>
          </a:xfrm>
        </p:spPr>
        <p:txBody>
          <a:bodyPr>
            <a:noAutofit/>
          </a:bodyPr>
          <a:lstStyle/>
          <a:p>
            <a:r>
              <a:rPr lang="en-AU" b="1" dirty="0" smtClean="0">
                <a:solidFill>
                  <a:schemeClr val="tx1"/>
                </a:solidFill>
              </a:rPr>
              <a:t>Abstract</a:t>
            </a:r>
            <a:r>
              <a:rPr lang="en-AU" dirty="0" smtClean="0">
                <a:solidFill>
                  <a:schemeClr val="tx1"/>
                </a:solidFill>
              </a:rPr>
              <a:t/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rgbClr val="C00000"/>
                </a:solidFill>
              </a:rPr>
              <a:t>Unit</a:t>
            </a:r>
            <a:r>
              <a:rPr lang="en-AU" dirty="0" smtClean="0">
                <a:solidFill>
                  <a:schemeClr val="tx1"/>
                </a:solidFill>
              </a:rPr>
              <a:t> ↔ </a:t>
            </a: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Germ-cell</a:t>
            </a:r>
            <a:endParaRPr lang="en-A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4" name="Group 23"/>
          <p:cNvGrpSpPr/>
          <p:nvPr/>
        </p:nvGrpSpPr>
        <p:grpSpPr>
          <a:xfrm>
            <a:off x="971600" y="1484784"/>
            <a:ext cx="6552728" cy="3816424"/>
            <a:chOff x="971600" y="1484784"/>
            <a:chExt cx="6552728" cy="3816424"/>
          </a:xfrm>
        </p:grpSpPr>
        <p:sp>
          <p:nvSpPr>
            <p:cNvPr id="15" name="Curved Right Arrow 14"/>
            <p:cNvSpPr/>
            <p:nvPr/>
          </p:nvSpPr>
          <p:spPr>
            <a:xfrm flipV="1">
              <a:off x="971600" y="1484784"/>
              <a:ext cx="1584176" cy="3672408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6" name="Curved Right Arrow 15"/>
            <p:cNvSpPr/>
            <p:nvPr/>
          </p:nvSpPr>
          <p:spPr>
            <a:xfrm flipH="1">
              <a:off x="5940152" y="1628800"/>
              <a:ext cx="1584176" cy="3672408"/>
            </a:xfrm>
            <a:prstGeom prst="curv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31640" y="292494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C00000"/>
                </a:solidFill>
              </a:rPr>
              <a:t>Analysis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292494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b="1" dirty="0" smtClean="0">
                <a:solidFill>
                  <a:schemeClr val="tx2"/>
                </a:solidFill>
              </a:rPr>
              <a:t>Synthesis</a:t>
            </a:r>
            <a:endParaRPr lang="en-AU" sz="2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5816" y="46531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chemeClr val="accent3">
                    <a:lumMod val="50000"/>
                  </a:schemeClr>
                </a:solidFill>
              </a:rPr>
              <a:t>Concrete</a:t>
            </a:r>
            <a:br>
              <a:rPr lang="en-AU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AU" sz="4800" dirty="0" smtClean="0">
                <a:solidFill>
                  <a:schemeClr val="accent3">
                    <a:lumMod val="50000"/>
                  </a:schemeClr>
                </a:solidFill>
              </a:rPr>
              <a:t>Reality</a:t>
            </a: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51571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Immediate perception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220072" y="515719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dirty="0" smtClean="0"/>
              <a:t>Conceptual reconstruction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3/4</a:t>
            </a:r>
            <a:endParaRPr lang="en-AU" dirty="0"/>
          </a:p>
        </p:txBody>
      </p:sp>
      <p:pic>
        <p:nvPicPr>
          <p:cNvPr id="23" name="Picture 2" descr="http://www.clipartpal.com/_thumbs/pd/education/large_open_book.png">
            <a:hlinkClick r:id="rId2" tooltip="Marx's Grundrisse. The method of political econom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043297" cy="72008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23528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/>
              <a:t>Grundrisse</a:t>
            </a:r>
            <a:endParaRPr lang="en-A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flipH="1">
            <a:off x="1691680" y="2132856"/>
            <a:ext cx="6192688" cy="2664296"/>
            <a:chOff x="1619672" y="2852936"/>
            <a:chExt cx="6192688" cy="2664296"/>
          </a:xfrm>
        </p:grpSpPr>
        <p:sp>
          <p:nvSpPr>
            <p:cNvPr id="8" name="Curved Right Arrow 7"/>
            <p:cNvSpPr/>
            <p:nvPr/>
          </p:nvSpPr>
          <p:spPr>
            <a:xfrm>
              <a:off x="1619672" y="2852936"/>
              <a:ext cx="3672408" cy="2664296"/>
            </a:xfrm>
            <a:prstGeom prst="curved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9" name="Curved Right Arrow 8"/>
            <p:cNvSpPr/>
            <p:nvPr/>
          </p:nvSpPr>
          <p:spPr>
            <a:xfrm rot="10800000">
              <a:off x="4139952" y="2852936"/>
              <a:ext cx="3672408" cy="2664296"/>
            </a:xfrm>
            <a:prstGeom prst="curved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1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478904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Consciousness</a:t>
            </a:r>
            <a:endParaRPr lang="en-A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43608" y="3789040"/>
            <a:ext cx="7181330" cy="830997"/>
            <a:chOff x="1043608" y="3501008"/>
            <a:chExt cx="7181330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1043608" y="3501008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dirty="0" smtClean="0"/>
                <a:t>Physiology</a:t>
              </a:r>
              <a:endParaRPr lang="en-AU" sz="4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220072" y="3501008"/>
              <a:ext cx="30048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AU" sz="4800" dirty="0" smtClean="0"/>
                <a:t>Behaviour</a:t>
              </a:r>
              <a:endParaRPr lang="en-AU" sz="4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  <a:hlinkClick r:id="rId2" tooltip="Consciousness as a problem in the Psychology of Behaviour, by Vygotsky"/>
              </a:rPr>
              <a:t>Consciousness</a:t>
            </a:r>
            <a:r>
              <a:rPr lang="en-AU" sz="2400" dirty="0"/>
              <a:t> is the totality of the </a:t>
            </a:r>
            <a:r>
              <a:rPr lang="en-AU" sz="2400" dirty="0">
                <a:solidFill>
                  <a:srgbClr val="FF0000"/>
                </a:solidFill>
              </a:rPr>
              <a:t>subjective processes</a:t>
            </a:r>
            <a:r>
              <a:rPr lang="en-AU" sz="2400" dirty="0"/>
              <a:t> of a human being which </a:t>
            </a:r>
            <a:r>
              <a:rPr lang="en-AU" sz="2400" dirty="0">
                <a:hlinkClick r:id="rId3" tooltip="Vygotsky's early critique of reflexology"/>
              </a:rPr>
              <a:t>mediate</a:t>
            </a:r>
            <a:r>
              <a:rPr lang="en-AU" sz="2400" dirty="0"/>
              <a:t> between a person’s physiology and their behaviour.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Consciousness"/>
              </a:rPr>
              <a:t>2/6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499992" y="134076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solidFill>
                  <a:srgbClr val="C00000"/>
                </a:solidFill>
                <a:sym typeface="Wingdings"/>
              </a:rPr>
              <a:t>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3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6400800" cy="936104"/>
          </a:xfrm>
        </p:spPr>
        <p:txBody>
          <a:bodyPr>
            <a:normAutofit lnSpcReduction="10000"/>
          </a:bodyPr>
          <a:lstStyle/>
          <a:p>
            <a:r>
              <a:rPr lang="en-AU" sz="6000" dirty="0" smtClean="0">
                <a:solidFill>
                  <a:srgbClr val="C00000"/>
                </a:solidFill>
              </a:rPr>
              <a:t>Unity and Unit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234888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Unity of A and B = Unit of C</a:t>
            </a:r>
            <a:endParaRPr lang="en-AU" dirty="0"/>
          </a:p>
        </p:txBody>
      </p:sp>
      <p:grpSp>
        <p:nvGrpSpPr>
          <p:cNvPr id="35" name="Group 34"/>
          <p:cNvGrpSpPr/>
          <p:nvPr/>
        </p:nvGrpSpPr>
        <p:grpSpPr>
          <a:xfrm>
            <a:off x="2627784" y="3284984"/>
            <a:ext cx="3888432" cy="2304255"/>
            <a:chOff x="683569" y="3284984"/>
            <a:chExt cx="5053200" cy="3240359"/>
          </a:xfrm>
        </p:grpSpPr>
        <p:grpSp>
          <p:nvGrpSpPr>
            <p:cNvPr id="25" name="Group 24"/>
            <p:cNvGrpSpPr/>
            <p:nvPr/>
          </p:nvGrpSpPr>
          <p:grpSpPr>
            <a:xfrm>
              <a:off x="683569" y="3284984"/>
              <a:ext cx="2532920" cy="1656183"/>
              <a:chOff x="683568" y="3284984"/>
              <a:chExt cx="2532920" cy="1656183"/>
            </a:xfrm>
          </p:grpSpPr>
          <p:pic>
            <p:nvPicPr>
              <p:cNvPr id="286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3284984"/>
                <a:ext cx="2532920" cy="864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4077072"/>
                <a:ext cx="2532920" cy="864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203849" y="3284984"/>
              <a:ext cx="2532920" cy="1656183"/>
              <a:chOff x="683568" y="3284984"/>
              <a:chExt cx="2532920" cy="1656183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3284984"/>
                <a:ext cx="2532920" cy="864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4077072"/>
                <a:ext cx="2532920" cy="864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683569" y="4869160"/>
              <a:ext cx="2532920" cy="1656183"/>
              <a:chOff x="683568" y="3284984"/>
              <a:chExt cx="2532920" cy="1656183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3284984"/>
                <a:ext cx="2532920" cy="864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4077072"/>
                <a:ext cx="2532920" cy="864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3203848" y="4869160"/>
              <a:ext cx="2532920" cy="1656183"/>
              <a:chOff x="683568" y="3284984"/>
              <a:chExt cx="2532920" cy="1656183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3284984"/>
                <a:ext cx="2532920" cy="864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4077072"/>
                <a:ext cx="2532920" cy="864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4/4</a:t>
            </a:r>
            <a:endParaRPr lang="en-AU" dirty="0"/>
          </a:p>
        </p:txBody>
      </p:sp>
      <p:sp>
        <p:nvSpPr>
          <p:cNvPr id="37" name="Oval Callout 36">
            <a:hlinkClick r:id="" action="ppaction://hlinkshowjump?jump=lastslide"/>
          </p:cNvPr>
          <p:cNvSpPr/>
          <p:nvPr/>
        </p:nvSpPr>
        <p:spPr>
          <a:xfrm>
            <a:off x="7596336" y="5517232"/>
            <a:ext cx="864096" cy="504056"/>
          </a:xfrm>
          <a:prstGeom prst="wedgeEllipse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37"/>
          <p:cNvSpPr txBox="1"/>
          <p:nvPr/>
        </p:nvSpPr>
        <p:spPr>
          <a:xfrm>
            <a:off x="755576" y="58052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Unit</a:t>
            </a:r>
            <a:r>
              <a:rPr lang="en-AU" dirty="0" smtClean="0"/>
              <a:t> expresses the relation between the  whole and the part.</a:t>
            </a:r>
            <a:br>
              <a:rPr lang="en-AU" dirty="0" smtClean="0"/>
            </a:br>
            <a:r>
              <a:rPr lang="en-AU" b="1" dirty="0" smtClean="0"/>
              <a:t>Unity</a:t>
            </a:r>
            <a:r>
              <a:rPr lang="en-AU" dirty="0" smtClean="0"/>
              <a:t> expresses the relation between the elements within each part.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3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31683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Analysis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 Cell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 and Concrete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 </a:t>
            </a:r>
            <a:r>
              <a:rPr lang="en-AU" sz="2400" b="1" dirty="0" smtClean="0">
                <a:solidFill>
                  <a:srgbClr val="C00000"/>
                </a:solidFill>
              </a:rPr>
              <a:t>Concepts of CHAT Session 4 </a:t>
            </a: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344816" cy="478904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FF0000"/>
                </a:solidFill>
              </a:rPr>
              <a:t>Word-meaning and Artefact-mediated action, </a:t>
            </a:r>
            <a:r>
              <a:rPr lang="en-AU" sz="4000" dirty="0" smtClean="0">
                <a:solidFill>
                  <a:srgbClr val="C00000"/>
                </a:solidFill>
              </a:rPr>
              <a:t>Dual stimulation</a:t>
            </a:r>
            <a:endParaRPr lang="en-AU" sz="4400" b="1" dirty="0">
              <a:solidFill>
                <a:srgbClr val="C00000"/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9698" name="Picture 2" descr="http://cdn.toonvectors.com/images/35/12622/toonvectors-12622-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140968"/>
            <a:ext cx="2232248" cy="22322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1/7</a:t>
            </a:r>
            <a:endParaRPr lang="en-AU" dirty="0"/>
          </a:p>
        </p:txBody>
      </p:sp>
      <p:pic>
        <p:nvPicPr>
          <p:cNvPr id="46082" name="Picture 2" descr="http://bowshopper.com/wp-content/uploads/2014/06/arch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5127">
            <a:off x="683568" y="2996952"/>
            <a:ext cx="1800200" cy="3012887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195736" y="5229200"/>
            <a:ext cx="2160240" cy="1080120"/>
            <a:chOff x="2195736" y="5229200"/>
            <a:chExt cx="2160240" cy="1080120"/>
          </a:xfrm>
        </p:grpSpPr>
        <p:pic>
          <p:nvPicPr>
            <p:cNvPr id="13" name="Picture 2" descr="http://www.clipartpal.com/_thumbs/pd/education/large_open_book.png">
              <a:hlinkClick r:id="rId4" tooltip="Vygotsky. Research Metrhod. LSVCW volume 4.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5589240"/>
              <a:ext cx="1043297" cy="72008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195736" y="5229200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 smtClean="0"/>
                <a:t>Sign or tool?</a:t>
              </a:r>
              <a:endParaRPr lang="en-AU" sz="1200" b="1" dirty="0"/>
            </a:p>
          </p:txBody>
        </p:sp>
      </p:grpSp>
      <p:pic>
        <p:nvPicPr>
          <p:cNvPr id="16" name="Picture 2" descr="http://icons.iconarchive.com/icons/martz90/circle/512/video-camera-ic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4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344816" cy="478904"/>
          </a:xfrm>
        </p:spPr>
        <p:txBody>
          <a:bodyPr>
            <a:noAutofit/>
          </a:bodyPr>
          <a:lstStyle/>
          <a:p>
            <a:r>
              <a:rPr lang="en-A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Artefacts</a:t>
            </a:r>
            <a:endParaRPr lang="en-A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27584" y="227687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“psychological tools” or “technical tools”</a:t>
            </a:r>
            <a:endParaRPr lang="en-A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530120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All artefacts are </a:t>
            </a:r>
            <a:r>
              <a:rPr lang="en-AU" sz="3600" dirty="0" smtClean="0">
                <a:solidFill>
                  <a:srgbClr val="C00000"/>
                </a:solidFill>
              </a:rPr>
              <a:t>both</a:t>
            </a:r>
            <a:r>
              <a:rPr lang="en-AU" sz="3600" dirty="0" smtClean="0"/>
              <a:t> </a:t>
            </a:r>
            <a:r>
              <a:rPr lang="en-AU" sz="3600" dirty="0" smtClean="0">
                <a:hlinkClick r:id="rId3" tooltip="Ilyenkov. The Metaphysics of Positivism"/>
              </a:rPr>
              <a:t>material</a:t>
            </a:r>
            <a:r>
              <a:rPr lang="en-AU" sz="3600" dirty="0" smtClean="0"/>
              <a:t> </a:t>
            </a:r>
            <a:r>
              <a:rPr lang="en-AU" sz="3600" dirty="0" smtClean="0">
                <a:solidFill>
                  <a:srgbClr val="C00000"/>
                </a:solidFill>
              </a:rPr>
              <a:t>and</a:t>
            </a:r>
            <a:r>
              <a:rPr lang="en-AU" sz="3600" dirty="0" smtClean="0"/>
              <a:t> </a:t>
            </a:r>
            <a:r>
              <a:rPr lang="en-AU" sz="3600" dirty="0" smtClean="0">
                <a:hlinkClick r:id="rId4" tooltip="Ilyenkov. The Concept of the Ideal"/>
              </a:rPr>
              <a:t>Ideal</a:t>
            </a:r>
            <a:endParaRPr lang="en-AU" sz="3600" dirty="0"/>
          </a:p>
        </p:txBody>
      </p:sp>
      <p:pic>
        <p:nvPicPr>
          <p:cNvPr id="32770" name="Picture 2" descr="https://encrypted-tbn2.gstatic.com/images?q=tbn:ANd9GcTllGqfML5Ftz0Ue7raQ6cAnG_PQG77W8zmgpAWhCDdnD-pmhF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996952"/>
            <a:ext cx="2524125" cy="180975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99592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To act on the mind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6444208" y="29969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To act on matter</a:t>
            </a:r>
            <a:endParaRPr lang="en-AU" dirty="0"/>
          </a:p>
        </p:txBody>
      </p:sp>
      <p:sp>
        <p:nvSpPr>
          <p:cNvPr id="22" name="Oval Callout 21"/>
          <p:cNvSpPr/>
          <p:nvPr/>
        </p:nvSpPr>
        <p:spPr>
          <a:xfrm flipH="1" flipV="1">
            <a:off x="611560" y="2924944"/>
            <a:ext cx="2448272" cy="576064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Callout 22"/>
          <p:cNvSpPr/>
          <p:nvPr/>
        </p:nvSpPr>
        <p:spPr>
          <a:xfrm flipV="1">
            <a:off x="6444208" y="2924944"/>
            <a:ext cx="2448272" cy="576064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6" tooltip="CHAT Wiki: Artefact"/>
              </a:rPr>
              <a:t>2/7</a:t>
            </a:r>
            <a:endParaRPr lang="en-AU" dirty="0"/>
          </a:p>
        </p:txBody>
      </p:sp>
      <p:pic>
        <p:nvPicPr>
          <p:cNvPr id="20" name="Picture 2" descr="http://www.clipartpal.com/_thumbs/pd/education/large_open_book.png">
            <a:hlinkClick r:id="rId7" tooltip="Vygotsky. The Instrumental Method in Psychology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581128"/>
            <a:ext cx="1043297" cy="72008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1560" y="61653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For example: a spoken word; a car; a pointed gun; a train ticket; a telephone.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4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344816" cy="478904"/>
          </a:xfrm>
        </p:spPr>
        <p:txBody>
          <a:bodyPr>
            <a:noAutofit/>
          </a:bodyPr>
          <a:lstStyle/>
          <a:p>
            <a:r>
              <a:rPr lang="en-A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Artefact-mediation</a:t>
            </a:r>
            <a:endParaRPr lang="en-A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2" name="Picture 11" descr="ax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20888"/>
            <a:ext cx="5644544" cy="2522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522920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Actions and perceptions are </a:t>
            </a:r>
            <a:r>
              <a:rPr lang="en-AU" sz="3200" dirty="0" smtClean="0">
                <a:solidFill>
                  <a:srgbClr val="FF0000"/>
                </a:solidFill>
              </a:rPr>
              <a:t>both</a:t>
            </a:r>
            <a:r>
              <a:rPr lang="en-AU" sz="3200" dirty="0" smtClean="0"/>
              <a:t> </a:t>
            </a:r>
            <a:r>
              <a:rPr lang="en-AU" sz="3200" dirty="0" smtClean="0">
                <a:solidFill>
                  <a:srgbClr val="C00000"/>
                </a:solidFill>
              </a:rPr>
              <a:t>immediate</a:t>
            </a:r>
            <a:r>
              <a:rPr lang="en-AU" sz="3200" dirty="0" smtClean="0"/>
              <a:t> </a:t>
            </a:r>
            <a:r>
              <a:rPr lang="en-AU" sz="3200" dirty="0" smtClean="0">
                <a:solidFill>
                  <a:srgbClr val="FF0000"/>
                </a:solidFill>
              </a:rPr>
              <a:t>and</a:t>
            </a:r>
            <a:r>
              <a:rPr lang="en-AU" sz="3200" dirty="0" smtClean="0"/>
              <a:t> </a:t>
            </a:r>
            <a:r>
              <a:rPr lang="en-AU" sz="3200" dirty="0" smtClean="0">
                <a:solidFill>
                  <a:srgbClr val="C00000"/>
                </a:solidFill>
              </a:rPr>
              <a:t>mediated</a:t>
            </a:r>
            <a:endParaRPr lang="en-AU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CHAT Wiki: Mediation"/>
              </a:rPr>
              <a:t>3/7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1193478" cy="35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4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344816" cy="478904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FF0000"/>
                </a:solidFill>
              </a:rPr>
              <a:t>Word-meaning</a:t>
            </a:r>
            <a:r>
              <a:rPr lang="en-AU" sz="5400" dirty="0" smtClean="0">
                <a:solidFill>
                  <a:srgbClr val="FF0000"/>
                </a:solidFill>
              </a:rPr>
              <a:t> </a:t>
            </a:r>
            <a:br>
              <a:rPr lang="en-AU" sz="5400" dirty="0" smtClean="0">
                <a:solidFill>
                  <a:srgbClr val="FF0000"/>
                </a:solidFill>
              </a:rPr>
            </a:br>
            <a:r>
              <a:rPr lang="en-AU" sz="3600" i="1" dirty="0" smtClean="0">
                <a:solidFill>
                  <a:srgbClr val="FF0000"/>
                </a:solidFill>
              </a:rPr>
              <a:t>or</a:t>
            </a:r>
            <a:r>
              <a:rPr lang="en-AU" sz="5400" dirty="0" smtClean="0">
                <a:solidFill>
                  <a:srgbClr val="FF0000"/>
                </a:solidFill>
              </a:rPr>
              <a:t> </a:t>
            </a:r>
            <a:r>
              <a:rPr lang="en-AU" sz="5400" b="1" dirty="0" smtClean="0">
                <a:solidFill>
                  <a:srgbClr val="FF0000"/>
                </a:solidFill>
              </a:rPr>
              <a:t>meaningful word</a:t>
            </a:r>
            <a:endParaRPr lang="en-AU" sz="6000" b="1" dirty="0">
              <a:solidFill>
                <a:srgbClr val="C00000"/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259632" y="328498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C00000"/>
                </a:solidFill>
              </a:rPr>
              <a:t>is an </a:t>
            </a:r>
            <a:r>
              <a:rPr lang="en-AU" sz="3200" b="1" dirty="0" smtClean="0">
                <a:solidFill>
                  <a:srgbClr val="C00000"/>
                </a:solidFill>
                <a:hlinkClick r:id="rId3" tooltip="Engels on the labour theory of human development"/>
              </a:rPr>
              <a:t>action</a:t>
            </a:r>
            <a:endParaRPr lang="en-AU" sz="3200" b="1" dirty="0" smtClean="0">
              <a:solidFill>
                <a:srgbClr val="C00000"/>
              </a:solidFill>
            </a:endParaRPr>
          </a:p>
          <a:p>
            <a:r>
              <a:rPr lang="en-AU" sz="3200" dirty="0" smtClean="0">
                <a:solidFill>
                  <a:srgbClr val="C00000"/>
                </a:solidFill>
              </a:rPr>
              <a:t>mediated by a sound</a:t>
            </a:r>
          </a:p>
          <a:p>
            <a:r>
              <a:rPr lang="en-AU" sz="3200" dirty="0" smtClean="0">
                <a:solidFill>
                  <a:srgbClr val="C00000"/>
                </a:solidFill>
              </a:rPr>
              <a:t>which is meaningful</a:t>
            </a:r>
            <a:endParaRPr lang="en-AU" sz="3200" dirty="0">
              <a:solidFill>
                <a:srgbClr val="C0000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20072" y="2780928"/>
            <a:ext cx="36671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5" tooltip="CHAT Wiki: Word Meaning"/>
              </a:rPr>
              <a:t>4/7</a:t>
            </a:r>
            <a:endParaRPr lang="en-AU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19672" y="5301208"/>
            <a:ext cx="2448272" cy="1158062"/>
            <a:chOff x="3419872" y="5229200"/>
            <a:chExt cx="2448272" cy="1158062"/>
          </a:xfrm>
        </p:grpSpPr>
        <p:pic>
          <p:nvPicPr>
            <p:cNvPr id="14" name="Picture 2" descr="http://www.clipartpal.com/_thumbs/pd/education/large_open_book.png">
              <a:hlinkClick r:id="rId6" tooltip="Vygotsky. Word and Action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95936" y="5589239"/>
              <a:ext cx="1043297" cy="798023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419872" y="522920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 smtClean="0"/>
                <a:t>Word or Action?</a:t>
              </a:r>
              <a:endParaRPr lang="en-AU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4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344816" cy="478904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FF0000"/>
                </a:solidFill>
              </a:rPr>
              <a:t>Perception is </a:t>
            </a:r>
            <a:r>
              <a:rPr lang="en-AU" sz="3600" i="1" dirty="0" smtClean="0">
                <a:solidFill>
                  <a:srgbClr val="FF0000"/>
                </a:solidFill>
              </a:rPr>
              <a:t>also</a:t>
            </a:r>
            <a:r>
              <a:rPr lang="en-AU" sz="3600" dirty="0" smtClean="0">
                <a:solidFill>
                  <a:srgbClr val="FF0000"/>
                </a:solidFill>
              </a:rPr>
              <a:t> an </a:t>
            </a:r>
            <a:r>
              <a:rPr lang="en-AU" sz="3600" dirty="0" smtClean="0">
                <a:solidFill>
                  <a:srgbClr val="C00000"/>
                </a:solidFill>
              </a:rPr>
              <a:t>action</a:t>
            </a:r>
            <a:endParaRPr lang="en-AU" sz="6000" b="1" dirty="0">
              <a:solidFill>
                <a:srgbClr val="C00000"/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5842" name="Picture 2" descr="http://runformetoo.com/wp-content/uploads/2014/02/science_microsco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407213" cy="40671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5/7</a:t>
            </a:r>
            <a:endParaRPr lang="en-AU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04248" y="4941168"/>
            <a:ext cx="2088232" cy="1593468"/>
            <a:chOff x="6804248" y="4941168"/>
            <a:chExt cx="2088232" cy="1593468"/>
          </a:xfrm>
        </p:grpSpPr>
        <p:grpSp>
          <p:nvGrpSpPr>
            <p:cNvPr id="14" name="Group 13"/>
            <p:cNvGrpSpPr/>
            <p:nvPr/>
          </p:nvGrpSpPr>
          <p:grpSpPr>
            <a:xfrm>
              <a:off x="6804248" y="4941168"/>
              <a:ext cx="2088232" cy="1230071"/>
              <a:chOff x="395536" y="5301208"/>
              <a:chExt cx="2088232" cy="1230071"/>
            </a:xfrm>
          </p:grpSpPr>
          <p:pic>
            <p:nvPicPr>
              <p:cNvPr id="12" name="Picture 2" descr="http://www.clipartpal.com/_thumbs/pd/education/large_open_book.png">
                <a:hlinkClick r:id="rId3" tooltip="Vygotsky. Word and Action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7584" y="5733256"/>
                <a:ext cx="1043297" cy="798023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95536" y="5301208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800" b="1" dirty="0" smtClean="0"/>
                  <a:t>Reflex Arc?</a:t>
                </a:r>
                <a:endParaRPr lang="en-AU" sz="1600" b="1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380312" y="616530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i="1" dirty="0" smtClean="0"/>
                <a:t>Dewey</a:t>
              </a:r>
              <a:endParaRPr lang="en-AU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4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6984776" cy="478904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C00000"/>
                </a:solidFill>
              </a:rPr>
              <a:t>The artefact-mediation of action is the key to the cultural formation of the mind.</a:t>
            </a:r>
            <a:endParaRPr lang="en-AU" sz="6000" b="1" i="1" dirty="0">
              <a:solidFill>
                <a:srgbClr val="C00000"/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27908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6/7</a:t>
            </a:r>
            <a:endParaRPr lang="en-AU" dirty="0"/>
          </a:p>
        </p:txBody>
      </p:sp>
      <p:pic>
        <p:nvPicPr>
          <p:cNvPr id="12" name="Picture 2" descr="http://www.clipartpal.com/_thumbs/pd/education/large_open_book.png">
            <a:hlinkClick r:id="rId3" tooltip="Vygotsky. The Genesis of the Higher Mental Function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229200"/>
            <a:ext cx="1043297" cy="7980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23928" y="5949280"/>
            <a:ext cx="522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/>
              <a:t>Genetic law of cultural development</a:t>
            </a:r>
            <a:endParaRPr lang="en-A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51512" y="3284984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“Every function in the cultural development of the child appears on the stage twice, in two planes, first, the social, then the psychological.”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x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5644544" cy="25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4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344816" cy="478904"/>
          </a:xfrm>
        </p:spPr>
        <p:txBody>
          <a:bodyPr>
            <a:noAutofit/>
          </a:bodyPr>
          <a:lstStyle/>
          <a:p>
            <a:r>
              <a:rPr lang="en-A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Stimulation</a:t>
            </a:r>
            <a:endParaRPr lang="en-A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40968"/>
            <a:ext cx="3246089" cy="31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55576" y="4653136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smtClean="0"/>
              <a:t>Perception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Self-control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Development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Genetic method</a:t>
            </a:r>
            <a:endParaRPr lang="en-A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Dual Stimulation"/>
              </a:rPr>
              <a:t>7/7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4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31683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Artefact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Artefact-mediation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Stimulation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1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1268760"/>
            <a:ext cx="6400800" cy="478904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endParaRPr lang="en-A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537321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  <a:hlinkClick r:id="rId2" tooltip="Vygotsky. &quot;Consciousness as a problem for Behaviourism&quot;"/>
              </a:rPr>
              <a:t>Behaviour</a:t>
            </a:r>
            <a:r>
              <a:rPr lang="en-AU" sz="2400" dirty="0">
                <a:solidFill>
                  <a:srgbClr val="0070C0"/>
                </a:solidFill>
              </a:rPr>
              <a:t> </a:t>
            </a:r>
            <a:r>
              <a:rPr lang="en-AU" sz="2400" dirty="0" smtClean="0"/>
              <a:t>is </a:t>
            </a:r>
            <a:r>
              <a:rPr lang="en-AU" sz="2400" dirty="0"/>
              <a:t>the </a:t>
            </a:r>
            <a:r>
              <a:rPr lang="en-AU" sz="2400" dirty="0">
                <a:solidFill>
                  <a:srgbClr val="0070C0"/>
                </a:solidFill>
              </a:rPr>
              <a:t>purely objective </a:t>
            </a:r>
            <a:r>
              <a:rPr lang="en-AU" sz="2400" dirty="0"/>
              <a:t>aspect of activity, excluding any reference to consciousness</a:t>
            </a:r>
          </a:p>
        </p:txBody>
      </p:sp>
      <p:sp>
        <p:nvSpPr>
          <p:cNvPr id="11" name="Cube 10"/>
          <p:cNvSpPr/>
          <p:nvPr/>
        </p:nvSpPr>
        <p:spPr>
          <a:xfrm>
            <a:off x="4067944" y="2708920"/>
            <a:ext cx="1872208" cy="1656184"/>
          </a:xfrm>
          <a:prstGeom prst="cub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ight Arrow 15"/>
          <p:cNvSpPr/>
          <p:nvPr/>
        </p:nvSpPr>
        <p:spPr>
          <a:xfrm>
            <a:off x="3203848" y="3429000"/>
            <a:ext cx="720080" cy="79208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/>
          <p:cNvSpPr/>
          <p:nvPr/>
        </p:nvSpPr>
        <p:spPr>
          <a:xfrm>
            <a:off x="6012160" y="3429000"/>
            <a:ext cx="720080" cy="79208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9" name="Group 18"/>
          <p:cNvGrpSpPr/>
          <p:nvPr/>
        </p:nvGrpSpPr>
        <p:grpSpPr>
          <a:xfrm>
            <a:off x="1619672" y="2852936"/>
            <a:ext cx="6768752" cy="769441"/>
            <a:chOff x="1259632" y="3356992"/>
            <a:chExt cx="6768752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4716016" y="3356992"/>
              <a:ext cx="3312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4400" dirty="0" smtClean="0">
                  <a:solidFill>
                    <a:schemeClr val="tx2"/>
                  </a:solidFill>
                </a:rPr>
                <a:t>reaction</a:t>
              </a:r>
              <a:endParaRPr lang="en-AU" sz="44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9632" y="3356992"/>
              <a:ext cx="3240360" cy="769441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4400" dirty="0" smtClean="0">
                  <a:solidFill>
                    <a:schemeClr val="tx2"/>
                  </a:solidFill>
                </a:rPr>
                <a:t>stimulus</a:t>
              </a:r>
              <a:endParaRPr lang="en-AU" sz="4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0" y="306896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rgbClr val="FF0000"/>
                </a:solidFill>
              </a:rPr>
              <a:t>?</a:t>
            </a:r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Behaviour"/>
              </a:rPr>
              <a:t>3/6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44371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Behaviourism</a:t>
            </a:r>
            <a:endParaRPr lang="en-AU" sz="2400" b="1" dirty="0"/>
          </a:p>
        </p:txBody>
      </p:sp>
      <p:pic>
        <p:nvPicPr>
          <p:cNvPr id="22" name="Picture 2" descr="http://www.clipartpal.com/_thumbs/pd/education/large_open_book.png">
            <a:hlinkClick r:id="rId4" tooltip="J. B. Watson. &quot;Psychology as the Behaviorist Views it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778" y="4797152"/>
            <a:ext cx="895337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4.bp.blogspot.com/-3Abhe6LQnoQ/TdP7WFIgnRI/AAAAAAAAABA/m8XlYeeOupU/s1600/0511-1001-2200-5358_nervous_girl_biting_her_fingernails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2933700" cy="3333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 </a:t>
            </a:r>
            <a:r>
              <a:rPr lang="en-AU" sz="2400" b="1" dirty="0" smtClean="0">
                <a:solidFill>
                  <a:srgbClr val="C00000"/>
                </a:solidFill>
              </a:rPr>
              <a:t>Concepts of CHAT Session 5 </a:t>
            </a: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416824" cy="478904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C00000"/>
                </a:solidFill>
              </a:rPr>
              <a:t>Perezhivanie and Catharsis, </a:t>
            </a:r>
            <a:br>
              <a:rPr lang="en-AU" sz="4000" dirty="0" smtClean="0">
                <a:solidFill>
                  <a:srgbClr val="C00000"/>
                </a:solidFill>
              </a:rPr>
            </a:br>
            <a:r>
              <a:rPr lang="en-AU" sz="3600" dirty="0" smtClean="0">
                <a:solidFill>
                  <a:srgbClr val="C00000"/>
                </a:solidFill>
              </a:rPr>
              <a:t>Social situation of development, </a:t>
            </a:r>
            <a:r>
              <a:rPr lang="en-AU" sz="4000" dirty="0" smtClean="0">
                <a:solidFill>
                  <a:srgbClr val="C00000"/>
                </a:solidFill>
              </a:rPr>
              <a:t>Disability/compensation</a:t>
            </a:r>
            <a:endParaRPr lang="en-AU" sz="5400" b="1" dirty="0">
              <a:solidFill>
                <a:srgbClr val="C00000"/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Cloud Callout 12"/>
          <p:cNvSpPr/>
          <p:nvPr/>
        </p:nvSpPr>
        <p:spPr>
          <a:xfrm>
            <a:off x="755576" y="908720"/>
            <a:ext cx="7416824" cy="3024336"/>
          </a:xfrm>
          <a:prstGeom prst="cloudCallout">
            <a:avLst>
              <a:gd name="adj1" fmla="val -14669"/>
              <a:gd name="adj2" fmla="val 6168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1/5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5877272"/>
            <a:ext cx="4680520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 smtClean="0"/>
              <a:t>Predicaments and Development</a:t>
            </a:r>
            <a:endParaRPr lang="en-AU" dirty="0"/>
          </a:p>
        </p:txBody>
      </p:sp>
      <p:pic>
        <p:nvPicPr>
          <p:cNvPr id="15" name="Picture 2" descr="http://icons.iconarchive.com/icons/martz90/circle/512/video-camera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vccoordinator.files.wordpress.com/2011/06/ally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62375"/>
            <a:ext cx="3095625" cy="3095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AU" sz="2400" dirty="0" smtClean="0"/>
              <a:t>Concepts of CHAT Session 5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416824" cy="478904"/>
          </a:xfrm>
        </p:spPr>
        <p:txBody>
          <a:bodyPr>
            <a:noAutofit/>
          </a:bodyPr>
          <a:lstStyle/>
          <a:p>
            <a:r>
              <a:rPr lang="en-A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Perezhivanie</a:t>
            </a:r>
            <a:r>
              <a:rPr lang="en-AU" sz="4800" b="1" dirty="0" smtClean="0">
                <a:solidFill>
                  <a:srgbClr val="C00000"/>
                </a:solidFill>
              </a:rPr>
              <a:t/>
            </a:r>
            <a:br>
              <a:rPr lang="en-AU" sz="4800" b="1" dirty="0" smtClean="0">
                <a:solidFill>
                  <a:srgbClr val="C00000"/>
                </a:solidFill>
              </a:rPr>
            </a:br>
            <a:r>
              <a:rPr lang="en-AU" sz="4000" i="1" dirty="0" smtClean="0">
                <a:solidFill>
                  <a:srgbClr val="C00000"/>
                </a:solidFill>
              </a:rPr>
              <a:t>plural</a:t>
            </a:r>
            <a:r>
              <a:rPr lang="en-AU" sz="4000" dirty="0" smtClean="0">
                <a:solidFill>
                  <a:srgbClr val="C00000"/>
                </a:solidFill>
              </a:rPr>
              <a:t>, perezhivanija</a:t>
            </a:r>
            <a:endParaRPr lang="en-AU" sz="6600" dirty="0">
              <a:solidFill>
                <a:srgbClr val="C00000"/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27584" y="270892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An </a:t>
            </a:r>
            <a:r>
              <a:rPr lang="en-AU" sz="2800" dirty="0" smtClean="0">
                <a:solidFill>
                  <a:srgbClr val="C00000"/>
                </a:solidFill>
              </a:rPr>
              <a:t>intense experience </a:t>
            </a:r>
            <a:r>
              <a:rPr lang="en-AU" sz="2800" dirty="0" smtClean="0"/>
              <a:t>which is </a:t>
            </a:r>
            <a:r>
              <a:rPr lang="en-AU" sz="2800" dirty="0" smtClean="0">
                <a:solidFill>
                  <a:srgbClr val="C00000"/>
                </a:solidFill>
              </a:rPr>
              <a:t>worked over</a:t>
            </a:r>
            <a:r>
              <a:rPr lang="en-AU" sz="2800" dirty="0" smtClean="0"/>
              <a:t>, usually with others.</a:t>
            </a:r>
            <a:endParaRPr lang="en-A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371703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The personality is formed by a series of perezhivanija.</a:t>
            </a:r>
            <a:endParaRPr lang="en-A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Perezhivanie"/>
              </a:rPr>
              <a:t>2/5</a:t>
            </a:r>
            <a:endParaRPr lang="en-AU" dirty="0"/>
          </a:p>
        </p:txBody>
      </p:sp>
      <p:grpSp>
        <p:nvGrpSpPr>
          <p:cNvPr id="17" name="Group 16"/>
          <p:cNvGrpSpPr/>
          <p:nvPr/>
        </p:nvGrpSpPr>
        <p:grpSpPr>
          <a:xfrm>
            <a:off x="395536" y="5085184"/>
            <a:ext cx="2520280" cy="1152128"/>
            <a:chOff x="395536" y="5085184"/>
            <a:chExt cx="2520280" cy="1152128"/>
          </a:xfrm>
        </p:grpSpPr>
        <p:pic>
          <p:nvPicPr>
            <p:cNvPr id="15" name="Picture 2" descr="http://www.clipartpal.com/_thumbs/pd/education/large_open_book.png">
              <a:hlinkClick r:id="rId4" tooltip="Notes on Perezhivani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5517232"/>
              <a:ext cx="1043297" cy="72008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95536" y="5085184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 smtClean="0"/>
                <a:t>Translation?</a:t>
              </a:r>
              <a:endParaRPr lang="en-AU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vccoordinator.files.wordpress.com/2011/06/ally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62375"/>
            <a:ext cx="3095625" cy="3095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5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416824" cy="478904"/>
          </a:xfrm>
        </p:spPr>
        <p:txBody>
          <a:bodyPr>
            <a:noAutofit/>
          </a:bodyPr>
          <a:lstStyle/>
          <a:p>
            <a:r>
              <a:rPr lang="en-A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Perezhivanie</a:t>
            </a:r>
            <a:endParaRPr lang="en-A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9592" y="198884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What do we mean by a “unity of individual and the environment”?</a:t>
            </a:r>
            <a:endParaRPr lang="en-A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299695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What do we mean by “unity of intellect and affect”?</a:t>
            </a:r>
            <a:endParaRPr lang="en-A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364502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Personality manifested as forms of collective behaviour, and only later ...</a:t>
            </a:r>
            <a:endParaRPr lang="en-A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501317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C00000"/>
                </a:solidFill>
              </a:rPr>
              <a:t>An experience plus catharsis</a:t>
            </a:r>
            <a:endParaRPr lang="en-AU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CHAT Wiki: Catharsis"/>
              </a:rPr>
              <a:t>3/5</a:t>
            </a:r>
            <a:endParaRPr lang="en-AU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75856" y="5589240"/>
            <a:ext cx="1043297" cy="1017404"/>
            <a:chOff x="3275856" y="5589240"/>
            <a:chExt cx="1043297" cy="1017404"/>
          </a:xfrm>
        </p:grpSpPr>
        <p:pic>
          <p:nvPicPr>
            <p:cNvPr id="16" name="Picture 2" descr="http://www.clipartpal.com/_thumbs/pd/education/large_open_book.png">
              <a:hlinkClick r:id="rId5" tooltip="Freud. Remembering, Repeating and Working-Through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5589240"/>
              <a:ext cx="1043297" cy="72008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3491880" y="623731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i="1" dirty="0" smtClean="0"/>
                <a:t>Freud</a:t>
              </a:r>
              <a:endParaRPr lang="en-AU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5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76864" cy="478904"/>
          </a:xfrm>
        </p:spPr>
        <p:txBody>
          <a:bodyPr>
            <a:noAutofit/>
          </a:bodyPr>
          <a:lstStyle/>
          <a:p>
            <a:r>
              <a:rPr lang="en-A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situation of Development</a:t>
            </a:r>
            <a:endParaRPr lang="en-A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5" name="Picture 2" descr="http://www.auburn.edu/academic/education/reading_genie/elucid/baby,crying,tant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33056"/>
            <a:ext cx="2328986" cy="247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47664" y="263691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/>
              <a:t>Predicament</a:t>
            </a:r>
            <a:endParaRPr lang="en-A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42210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Resolved by adopting a new role and being accepted in that role.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Social Situation of Development"/>
              </a:rPr>
              <a:t>4/5</a:t>
            </a:r>
            <a:endParaRPr lang="en-AU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9552" y="5517232"/>
            <a:ext cx="2520280" cy="1089412"/>
            <a:chOff x="539552" y="5517232"/>
            <a:chExt cx="2520280" cy="1089412"/>
          </a:xfrm>
        </p:grpSpPr>
        <p:pic>
          <p:nvPicPr>
            <p:cNvPr id="14" name="Picture 2" descr="http://www.clipartpal.com/_thumbs/pd/education/large_open_book.png">
              <a:hlinkClick r:id="rId5" tooltip="Andy Blunden: Vygotsky's Theory of Child Development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5517232"/>
              <a:ext cx="1043297" cy="72008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39552" y="6237312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i="1" dirty="0" smtClean="0"/>
                <a:t>Academia.edu article</a:t>
              </a:r>
              <a:endParaRPr lang="en-AU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5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76864" cy="478904"/>
          </a:xfrm>
        </p:spPr>
        <p:txBody>
          <a:bodyPr>
            <a:noAutofit/>
          </a:bodyPr>
          <a:lstStyle/>
          <a:p>
            <a:r>
              <a:rPr lang="en-A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Defect/Compensation</a:t>
            </a:r>
            <a:endParaRPr lang="en-A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1547664" y="263691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/>
              <a:t>Predicament</a:t>
            </a:r>
            <a:endParaRPr lang="en-A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479715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Resolved by development of psychological functioning of individual and adjustment of the environment to meet needs of individual.</a:t>
            </a:r>
            <a:endParaRPr lang="en-A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09120"/>
            <a:ext cx="28765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03648" y="40770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defect is in the social relation.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Defect/Compensation"/>
              </a:rPr>
              <a:t>5/5</a:t>
            </a:r>
            <a:endParaRPr lang="en-AU" dirty="0"/>
          </a:p>
        </p:txBody>
      </p:sp>
      <p:pic>
        <p:nvPicPr>
          <p:cNvPr id="18" name="Picture 2" descr="http://www.clipartpal.com/_thumbs/pd/education/large_open_book.png">
            <a:hlinkClick r:id="rId5" tooltip="Vygotsky: Fundamental Problems of Defectology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733256"/>
            <a:ext cx="1043297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5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848872" cy="31683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Perezhivanija 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Catharsis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 situation of development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Disability/compensation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 </a:t>
            </a:r>
            <a:r>
              <a:rPr lang="en-AU" sz="2400" b="1" dirty="0" smtClean="0">
                <a:solidFill>
                  <a:srgbClr val="C00000"/>
                </a:solidFill>
              </a:rPr>
              <a:t>Concepts of CHAT Session 6 </a:t>
            </a: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79208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development of </a:t>
            </a:r>
            <a:br>
              <a:rPr lang="en-A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during childhood</a:t>
            </a:r>
            <a:endParaRPr lang="en-A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2924944"/>
            <a:ext cx="410445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</a:rPr>
              <a:t>A concept is a form of activity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371703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Concepts are formed to </a:t>
            </a:r>
            <a:br>
              <a:rPr lang="en-AU" sz="2400" dirty="0" smtClean="0"/>
            </a:br>
            <a:r>
              <a:rPr lang="en-AU" sz="2400" dirty="0" smtClean="0"/>
              <a:t>solve  some problem.</a:t>
            </a:r>
            <a:endParaRPr lang="en-A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508518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C00000"/>
                </a:solidFill>
              </a:rPr>
              <a:t>Concepts formed in childhood </a:t>
            </a:r>
            <a:br>
              <a:rPr lang="en-AU" sz="2400" dirty="0" smtClean="0">
                <a:solidFill>
                  <a:srgbClr val="C00000"/>
                </a:solidFill>
              </a:rPr>
            </a:br>
            <a:r>
              <a:rPr lang="en-AU" sz="2400" dirty="0" smtClean="0">
                <a:solidFill>
                  <a:srgbClr val="C00000"/>
                </a:solidFill>
              </a:rPr>
              <a:t>are generally not  </a:t>
            </a:r>
            <a:r>
              <a:rPr lang="en-AU" sz="2400" i="1" dirty="0" smtClean="0">
                <a:solidFill>
                  <a:srgbClr val="C00000"/>
                </a:solidFill>
              </a:rPr>
              <a:t>true</a:t>
            </a:r>
            <a:r>
              <a:rPr lang="en-AU" sz="2400" dirty="0" smtClean="0">
                <a:solidFill>
                  <a:srgbClr val="C00000"/>
                </a:solidFill>
              </a:rPr>
              <a:t> concepts.</a:t>
            </a:r>
            <a:endParaRPr lang="en-AU" sz="2400" dirty="0">
              <a:solidFill>
                <a:srgbClr val="C00000"/>
              </a:solidFill>
            </a:endParaRPr>
          </a:p>
        </p:txBody>
      </p:sp>
      <p:pic>
        <p:nvPicPr>
          <p:cNvPr id="17" name="Picture 16" descr="jigs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429000"/>
            <a:ext cx="2762250" cy="2876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Concept"/>
              </a:rPr>
              <a:t>1/7</a:t>
            </a:r>
            <a:endParaRPr lang="en-AU" dirty="0"/>
          </a:p>
        </p:txBody>
      </p:sp>
      <p:pic>
        <p:nvPicPr>
          <p:cNvPr id="19" name="Picture 2" descr="http://icons.iconarchive.com/icons/martz90/circle/512/video-camera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6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79208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development of </a:t>
            </a:r>
            <a:br>
              <a:rPr lang="en-A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during childhood</a:t>
            </a:r>
            <a:endParaRPr lang="en-A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2924944"/>
            <a:ext cx="5832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 smtClean="0"/>
              <a:t>Syncretic concepts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Complexes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/>
              <a:t>Pseudoconcepts</a:t>
            </a:r>
          </a:p>
          <a:p>
            <a:r>
              <a:rPr lang="en-AU" dirty="0" smtClean="0"/>
              <a:t>———</a:t>
            </a:r>
            <a:endParaRPr lang="en-AU" sz="2400" dirty="0" smtClean="0"/>
          </a:p>
          <a:p>
            <a:r>
              <a:rPr lang="en-AU" sz="2400" dirty="0" smtClean="0"/>
              <a:t>Potential concepts</a:t>
            </a:r>
          </a:p>
          <a:p>
            <a:r>
              <a:rPr lang="en-AU" sz="2400" dirty="0" smtClean="0"/>
              <a:t>Pre-concepts</a:t>
            </a:r>
            <a:endParaRPr lang="en-AU" dirty="0"/>
          </a:p>
        </p:txBody>
      </p:sp>
      <p:pic>
        <p:nvPicPr>
          <p:cNvPr id="13" name="Picture 12" descr="jigs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429000"/>
            <a:ext cx="2762250" cy="2876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Spontaneous Concepts"/>
              </a:rPr>
              <a:t>1/7</a:t>
            </a:r>
            <a:endParaRPr lang="en-AU" dirty="0"/>
          </a:p>
        </p:txBody>
      </p:sp>
      <p:grpSp>
        <p:nvGrpSpPr>
          <p:cNvPr id="18" name="Group 17"/>
          <p:cNvGrpSpPr/>
          <p:nvPr/>
        </p:nvGrpSpPr>
        <p:grpSpPr>
          <a:xfrm>
            <a:off x="4427984" y="5661248"/>
            <a:ext cx="2304256" cy="1017404"/>
            <a:chOff x="4427984" y="5661248"/>
            <a:chExt cx="2304256" cy="1017404"/>
          </a:xfrm>
        </p:grpSpPr>
        <p:pic>
          <p:nvPicPr>
            <p:cNvPr id="16" name="Picture 2" descr="http://www.clipartpal.com/_thumbs/pd/education/large_open_book.png">
              <a:hlinkClick r:id="rId4" tooltip="Andy Blunden: Vygotsky on the Development of Concepts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4048" y="5661248"/>
              <a:ext cx="1043297" cy="72008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427984" y="630932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i="1" dirty="0" smtClean="0"/>
                <a:t>academia.edu article</a:t>
              </a:r>
              <a:endParaRPr lang="en-AU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6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79208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Syncretic concepts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4725144"/>
            <a:ext cx="30963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smtClean="0"/>
              <a:t>Incoherent Heap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Subjective series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“Those there”</a:t>
            </a:r>
          </a:p>
          <a:p>
            <a:endParaRPr lang="en-AU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59632" y="2492896"/>
            <a:ext cx="5976664" cy="1689002"/>
            <a:chOff x="539552" y="2492896"/>
            <a:chExt cx="5976664" cy="16890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1760" y="2492896"/>
              <a:ext cx="4104456" cy="1689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2492896"/>
              <a:ext cx="4104456" cy="1689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2051720" y="21328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Isolate object from background and name it.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Syncretic Concepts"/>
              </a:rPr>
              <a:t>2/7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6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79208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Complexes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4437112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smtClean="0"/>
              <a:t> Chain complex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Associative complex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Collection complex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Diffuse complex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4533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6300192" y="2924944"/>
            <a:ext cx="2160240" cy="3168352"/>
            <a:chOff x="6300192" y="2924944"/>
            <a:chExt cx="2160240" cy="3168352"/>
          </a:xfrm>
        </p:grpSpPr>
        <p:sp>
          <p:nvSpPr>
            <p:cNvPr id="20" name="Oval 19"/>
            <p:cNvSpPr/>
            <p:nvPr/>
          </p:nvSpPr>
          <p:spPr>
            <a:xfrm>
              <a:off x="6300192" y="2924944"/>
              <a:ext cx="1944216" cy="13681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Oval 14"/>
            <p:cNvSpPr/>
            <p:nvPr/>
          </p:nvSpPr>
          <p:spPr>
            <a:xfrm>
              <a:off x="6516216" y="4725144"/>
              <a:ext cx="1944216" cy="13681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Oval 15"/>
            <p:cNvSpPr/>
            <p:nvPr/>
          </p:nvSpPr>
          <p:spPr>
            <a:xfrm>
              <a:off x="7668344" y="4797152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8" name="Curved Connector 17"/>
            <p:cNvCxnSpPr>
              <a:stCxn id="16" idx="0"/>
            </p:cNvCxnSpPr>
            <p:nvPr/>
          </p:nvCxnSpPr>
          <p:spPr>
            <a:xfrm rot="16200000" flipV="1">
              <a:off x="7128286" y="4113078"/>
              <a:ext cx="720079" cy="64807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020272" y="3789040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43608" y="20608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Abstract</a:t>
            </a:r>
            <a:r>
              <a:rPr lang="en-AU" dirty="0" smtClean="0"/>
              <a:t> a feature and </a:t>
            </a:r>
            <a:r>
              <a:rPr lang="en-AU" i="1" dirty="0" smtClean="0"/>
              <a:t>group</a:t>
            </a:r>
            <a:r>
              <a:rPr lang="en-AU" dirty="0" smtClean="0"/>
              <a:t> objects according to the </a:t>
            </a:r>
            <a:r>
              <a:rPr lang="en-AU" i="1" dirty="0" smtClean="0"/>
              <a:t>same</a:t>
            </a:r>
            <a:r>
              <a:rPr lang="en-AU" dirty="0" smtClean="0"/>
              <a:t> feature.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Complexes"/>
              </a:rPr>
              <a:t>3/7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1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982960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en-A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mages.clipartpanda.com/climbing-clip-art-rucks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04864"/>
            <a:ext cx="1981200" cy="2619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508518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hlinkClick r:id="rId3" tooltip="Activity and Consciousness, A. N. Leontyev 1977"/>
              </a:rPr>
              <a:t>Actions</a:t>
            </a:r>
            <a:r>
              <a:rPr lang="en-AU" sz="2800" dirty="0" smtClean="0"/>
              <a:t> are what a person </a:t>
            </a:r>
            <a:r>
              <a:rPr lang="en-AU" sz="2800" i="1" dirty="0" smtClean="0"/>
              <a:t>does</a:t>
            </a:r>
            <a:r>
              <a:rPr lang="en-AU" sz="2800" dirty="0" smtClean="0"/>
              <a:t> - the main units of human life. 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Action"/>
              </a:rPr>
              <a:t>4/6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6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79208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Complexes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581128"/>
            <a:ext cx="56166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smtClean="0"/>
              <a:t> Abstract a feature from object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Hold the feature in consciousness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Synthesise objects by features 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Extend complex beyond experience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4533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6372200" y="1700808"/>
            <a:ext cx="2160240" cy="3168352"/>
            <a:chOff x="6372200" y="1700808"/>
            <a:chExt cx="2160240" cy="3168352"/>
          </a:xfrm>
        </p:grpSpPr>
        <p:sp>
          <p:nvSpPr>
            <p:cNvPr id="20" name="Oval 19"/>
            <p:cNvSpPr/>
            <p:nvPr/>
          </p:nvSpPr>
          <p:spPr>
            <a:xfrm>
              <a:off x="6372200" y="1700808"/>
              <a:ext cx="1944216" cy="13681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Oval 14"/>
            <p:cNvSpPr/>
            <p:nvPr/>
          </p:nvSpPr>
          <p:spPr>
            <a:xfrm>
              <a:off x="6588224" y="3501008"/>
              <a:ext cx="1944216" cy="13681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Oval 15"/>
            <p:cNvSpPr/>
            <p:nvPr/>
          </p:nvSpPr>
          <p:spPr>
            <a:xfrm>
              <a:off x="7740352" y="357301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8" name="Curved Connector 17"/>
            <p:cNvCxnSpPr>
              <a:stCxn id="16" idx="0"/>
            </p:cNvCxnSpPr>
            <p:nvPr/>
          </p:nvCxnSpPr>
          <p:spPr>
            <a:xfrm rot="16200000" flipV="1">
              <a:off x="7200294" y="2888942"/>
              <a:ext cx="720079" cy="64807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092280" y="256490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4/7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23140">
            <a:off x="1752502" y="1236688"/>
            <a:ext cx="1723630" cy="81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6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79208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Pseudoconcepts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293096"/>
            <a:ext cx="56166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to form complex under guidance of others’ word use.</a:t>
            </a:r>
          </a:p>
          <a:p>
            <a:endParaRPr lang="en-AU" dirty="0"/>
          </a:p>
        </p:txBody>
      </p:sp>
      <p:grpSp>
        <p:nvGrpSpPr>
          <p:cNvPr id="22" name="Group 21"/>
          <p:cNvGrpSpPr/>
          <p:nvPr/>
        </p:nvGrpSpPr>
        <p:grpSpPr>
          <a:xfrm>
            <a:off x="2699792" y="2276872"/>
            <a:ext cx="3858741" cy="1714500"/>
            <a:chOff x="3347864" y="2348880"/>
            <a:chExt cx="3858741" cy="1714500"/>
          </a:xfrm>
        </p:grpSpPr>
        <p:pic>
          <p:nvPicPr>
            <p:cNvPr id="3074" name="Picture 2" descr="https://encrypted-tbn2.gstatic.com/images?q=tbn:ANd9GcQILGlzxi54orqLTFRiKuuiFa_qjDj3_vkq_aNrnKeeinwgtM_YJ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2348880"/>
              <a:ext cx="1914525" cy="1714500"/>
            </a:xfrm>
            <a:prstGeom prst="rect">
              <a:avLst/>
            </a:prstGeom>
            <a:noFill/>
          </p:spPr>
        </p:pic>
        <p:pic>
          <p:nvPicPr>
            <p:cNvPr id="21" name="Picture 2" descr="https://encrypted-tbn2.gstatic.com/images?q=tbn:ANd9GcQILGlzxi54orqLTFRiKuuiFa_qjDj3_vkq_aNrnKeeinwgtM_YJ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2348880"/>
              <a:ext cx="1914525" cy="1714500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Pseudoconcepts"/>
              </a:rPr>
              <a:t>5/7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nimalpicturesarchive.com/animal/clipart/DogClipart/MammalsClipart-Dog-Begg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2592288" cy="44521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6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79208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concepts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7890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to isolate objects according to their functional significance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Potential Concepts"/>
              </a:rPr>
              <a:t>6/7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6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79208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Pre-concepts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5157192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to reason within a finite set of objects according to rules</a:t>
            </a:r>
            <a:endParaRPr lang="en-AU" dirty="0"/>
          </a:p>
        </p:txBody>
      </p:sp>
      <p:pic>
        <p:nvPicPr>
          <p:cNvPr id="55298" name="Picture 2" descr="http://www.picgifs.com/clip-art/activities/playing-chess/clip-art-playing-chess-550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4457700" cy="31242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Preconcepts"/>
              </a:rPr>
              <a:t>7/7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6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848872" cy="417646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Syncretic concepts 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Complexes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Pseudoconcepts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Potential concepts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Pre-concepts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 </a:t>
            </a:r>
            <a:r>
              <a:rPr lang="en-AU" sz="2400" b="1" dirty="0" smtClean="0">
                <a:solidFill>
                  <a:srgbClr val="C00000"/>
                </a:solidFill>
              </a:rPr>
              <a:t>Concepts of CHAT Session 7 </a:t>
            </a: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352928" cy="792088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FF0000"/>
                </a:solidFill>
              </a:rPr>
              <a:t>Spontaneous, True and Actual Concepts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472514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Ideal </a:t>
            </a:r>
            <a:r>
              <a:rPr lang="en-AU" sz="4000" dirty="0" smtClean="0">
                <a:solidFill>
                  <a:srgbClr val="FF0000"/>
                </a:solidFill>
              </a:rPr>
              <a:t>lines</a:t>
            </a:r>
            <a:r>
              <a:rPr lang="en-AU" sz="4000" dirty="0" smtClean="0"/>
              <a:t> of development, not </a:t>
            </a:r>
            <a:r>
              <a:rPr lang="en-AU" sz="4000" dirty="0" smtClean="0">
                <a:solidFill>
                  <a:srgbClr val="FF0000"/>
                </a:solidFill>
              </a:rPr>
              <a:t>types</a:t>
            </a:r>
            <a:r>
              <a:rPr lang="en-AU" sz="4000" dirty="0" smtClean="0"/>
              <a:t> of concept</a:t>
            </a:r>
            <a:endParaRPr lang="en-AU" dirty="0"/>
          </a:p>
        </p:txBody>
      </p:sp>
      <p:pic>
        <p:nvPicPr>
          <p:cNvPr id="15" name="Picture 14" descr="highr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08920"/>
            <a:ext cx="2780888" cy="2039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1/4</a:t>
            </a:r>
            <a:endParaRPr lang="en-AU" dirty="0"/>
          </a:p>
        </p:txBody>
      </p:sp>
      <p:pic>
        <p:nvPicPr>
          <p:cNvPr id="16" name="Picture 2" descr="http://www.clipartpal.com/_thumbs/pd/education/large_open_book.png">
            <a:hlinkClick r:id="rId3" tooltip="Andy Blunden: Vygotsky on the Development of Concept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805264"/>
            <a:ext cx="1043297" cy="7200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80312" y="537321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?</a:t>
            </a:r>
            <a:endParaRPr lang="en-AU" b="1" dirty="0"/>
          </a:p>
        </p:txBody>
      </p:sp>
      <p:pic>
        <p:nvPicPr>
          <p:cNvPr id="18" name="Picture 2" descr="http://icons.iconarchive.com/icons/martz90/circle/512/video-camera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7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792088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Concepts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522920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... Everyday or “empirical” concepts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2286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Right Arrow 15"/>
          <p:cNvSpPr/>
          <p:nvPr/>
        </p:nvSpPr>
        <p:spPr>
          <a:xfrm rot="16200000" flipH="1">
            <a:off x="3545886" y="1430778"/>
            <a:ext cx="1512168" cy="3060340"/>
          </a:xfrm>
          <a:prstGeom prst="curvedRight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378904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err="1" smtClean="0">
                <a:latin typeface="Comic Sans MS" pitchFamily="66" charset="0"/>
              </a:rPr>
              <a:t>pseudoconcept</a:t>
            </a:r>
            <a:endParaRPr lang="en-AU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Spontaneoius Concepts"/>
              </a:rPr>
              <a:t>2/4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5327576" y="206084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dirty="0" smtClean="0">
                <a:solidFill>
                  <a:srgbClr val="0070C0"/>
                </a:solidFill>
              </a:rPr>
              <a:t>Recognised by features</a:t>
            </a:r>
            <a:br>
              <a:rPr lang="en-AU" sz="2400" dirty="0" smtClean="0">
                <a:solidFill>
                  <a:srgbClr val="0070C0"/>
                </a:solidFill>
              </a:rPr>
            </a:br>
            <a:r>
              <a:rPr lang="en-AU" sz="2400" dirty="0" smtClean="0">
                <a:solidFill>
                  <a:srgbClr val="0070C0"/>
                </a:solidFill>
              </a:rPr>
              <a:t>Acquired interpersonally</a:t>
            </a:r>
            <a:br>
              <a:rPr lang="en-AU" sz="2400" dirty="0" smtClean="0">
                <a:solidFill>
                  <a:srgbClr val="0070C0"/>
                </a:solidFill>
              </a:rPr>
            </a:br>
            <a:r>
              <a:rPr lang="en-AU" sz="2400" dirty="0" smtClean="0">
                <a:solidFill>
                  <a:srgbClr val="0070C0"/>
                </a:solidFill>
              </a:rPr>
              <a:t>Unsystematic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7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1619672" y="522920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Scientific, religious, literary concepts ... “book </a:t>
            </a:r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(institutional) </a:t>
            </a:r>
            <a:r>
              <a:rPr lang="en-AU" sz="2800" dirty="0" smtClean="0"/>
              <a:t>learning”</a:t>
            </a:r>
            <a:endParaRPr lang="en-AU" dirty="0"/>
          </a:p>
        </p:txBody>
      </p:sp>
      <p:pic>
        <p:nvPicPr>
          <p:cNvPr id="2050" name="Picture 2" descr="http://galileo.d11.org/Drama%20Club%20Slideshow/Book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80928"/>
            <a:ext cx="2804751" cy="2448272"/>
          </a:xfrm>
          <a:prstGeom prst="rect">
            <a:avLst/>
          </a:prstGeom>
          <a:noFill/>
        </p:spPr>
      </p:pic>
      <p:pic>
        <p:nvPicPr>
          <p:cNvPr id="2052" name="Picture 4" descr="http://www.clipartpal.com/_thumbs/pd/education/large_open_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2712573" cy="1872208"/>
          </a:xfrm>
          <a:prstGeom prst="rect">
            <a:avLst/>
          </a:prstGeom>
          <a:noFill/>
        </p:spPr>
      </p:pic>
      <p:sp>
        <p:nvSpPr>
          <p:cNvPr id="18" name="Curved Right Arrow 17"/>
          <p:cNvSpPr/>
          <p:nvPr/>
        </p:nvSpPr>
        <p:spPr>
          <a:xfrm rot="16200000" flipH="1">
            <a:off x="3077834" y="386662"/>
            <a:ext cx="1584176" cy="3924436"/>
          </a:xfrm>
          <a:prstGeom prst="curvedRight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3384376" cy="792088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Concepts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True Concepts"/>
              </a:rPr>
              <a:t>3/4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327576" y="141277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dirty="0" smtClean="0">
                <a:solidFill>
                  <a:srgbClr val="0070C0"/>
                </a:solidFill>
              </a:rPr>
              <a:t>Part of a </a:t>
            </a:r>
            <a:r>
              <a:rPr lang="en-AU" sz="2400" i="1" dirty="0" smtClean="0">
                <a:solidFill>
                  <a:srgbClr val="0070C0"/>
                </a:solidFill>
              </a:rPr>
              <a:t>system</a:t>
            </a:r>
            <a:r>
              <a:rPr lang="en-AU" sz="2400" dirty="0" smtClean="0">
                <a:solidFill>
                  <a:srgbClr val="0070C0"/>
                </a:solidFill>
              </a:rPr>
              <a:t> of concepts </a:t>
            </a:r>
            <a:br>
              <a:rPr lang="en-AU" sz="2400" dirty="0" smtClean="0">
                <a:solidFill>
                  <a:srgbClr val="0070C0"/>
                </a:solidFill>
              </a:rPr>
            </a:br>
            <a:r>
              <a:rPr lang="en-AU" sz="2400" i="1" dirty="0" smtClean="0">
                <a:solidFill>
                  <a:srgbClr val="0070C0"/>
                </a:solidFill>
              </a:rPr>
              <a:t>Culturally</a:t>
            </a:r>
            <a:r>
              <a:rPr lang="en-AU" sz="2400" dirty="0" smtClean="0">
                <a:solidFill>
                  <a:srgbClr val="0070C0"/>
                </a:solidFill>
              </a:rPr>
              <a:t> transmitted</a:t>
            </a:r>
            <a:br>
              <a:rPr lang="en-AU" sz="2400" dirty="0" smtClean="0">
                <a:solidFill>
                  <a:srgbClr val="0070C0"/>
                </a:solidFill>
              </a:rPr>
            </a:br>
            <a:r>
              <a:rPr lang="en-AU" sz="2400" dirty="0" smtClean="0">
                <a:solidFill>
                  <a:srgbClr val="0070C0"/>
                </a:solidFill>
              </a:rPr>
              <a:t>Identify a problem/solution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us.cdn4.123rf.com/168nwm/solgas/solgas1312/solgas131200001/24522370-old-doctor-with-mor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24944"/>
            <a:ext cx="1728192" cy="18146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7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1619672" y="522920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Have roots in both “institutional” learning and life-experience</a:t>
            </a:r>
            <a:endParaRPr lang="en-AU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843808" y="2420888"/>
            <a:ext cx="2952328" cy="648072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FF0000"/>
                </a:solidFill>
              </a:rPr>
              <a:t>training</a:t>
            </a:r>
            <a:endParaRPr lang="en-AU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1720" y="2564904"/>
            <a:ext cx="4608512" cy="2304256"/>
            <a:chOff x="2051720" y="1772816"/>
            <a:chExt cx="4608512" cy="2304256"/>
          </a:xfrm>
        </p:grpSpPr>
        <p:sp>
          <p:nvSpPr>
            <p:cNvPr id="17" name="Curved Right Arrow 16"/>
            <p:cNvSpPr/>
            <p:nvPr/>
          </p:nvSpPr>
          <p:spPr>
            <a:xfrm flipV="1">
              <a:off x="2051720" y="1772816"/>
              <a:ext cx="1114146" cy="2217303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Curved Right Arrow 18"/>
            <p:cNvSpPr/>
            <p:nvPr/>
          </p:nvSpPr>
          <p:spPr>
            <a:xfrm flipH="1">
              <a:off x="5546086" y="1859769"/>
              <a:ext cx="1114146" cy="2217303"/>
            </a:xfrm>
            <a:prstGeom prst="curv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59832" y="42930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accent3">
                    <a:lumMod val="50000"/>
                  </a:schemeClr>
                </a:solidFill>
              </a:rPr>
              <a:t>experience</a:t>
            </a: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Subtitle 11"/>
          <p:cNvSpPr txBox="1">
            <a:spLocks/>
          </p:cNvSpPr>
          <p:nvPr/>
        </p:nvSpPr>
        <p:spPr>
          <a:xfrm>
            <a:off x="1403648" y="1340768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Actual Concepts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Actual Concepts"/>
              </a:rPr>
              <a:t>4/4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34"/>
          <p:cNvSpPr/>
          <p:nvPr/>
        </p:nvSpPr>
        <p:spPr>
          <a:xfrm>
            <a:off x="6660232" y="2132856"/>
            <a:ext cx="792088" cy="3024336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n-AU" b="1" dirty="0" smtClean="0">
                <a:hlinkClick r:id="rId2" tooltip="Manfred Holodynski: The Internalisation Theory of Emotions"/>
              </a:rPr>
              <a:t>The Emotions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1628800"/>
            <a:ext cx="2771800" cy="4464495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AU" dirty="0" smtClean="0">
                <a:solidFill>
                  <a:srgbClr val="C00000"/>
                </a:solidFill>
              </a:rPr>
              <a:t>Appraisal</a:t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sz="2100" dirty="0" smtClean="0">
                <a:solidFill>
                  <a:srgbClr val="C00000"/>
                </a:solidFill>
              </a:rPr>
              <a:t>of eliciting situation</a:t>
            </a:r>
            <a:br>
              <a:rPr lang="en-AU" sz="2100" dirty="0" smtClean="0">
                <a:solidFill>
                  <a:srgbClr val="C00000"/>
                </a:solidFill>
              </a:rPr>
            </a:br>
            <a:endParaRPr lang="en-AU" sz="21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en-US" dirty="0" smtClean="0">
                <a:solidFill>
                  <a:srgbClr val="C00000"/>
                </a:solidFill>
              </a:rPr>
              <a:t>Expression </a:t>
            </a:r>
            <a:r>
              <a:rPr lang="en-AU" dirty="0" smtClean="0">
                <a:solidFill>
                  <a:srgbClr val="C00000"/>
                </a:solidFill>
              </a:rPr>
              <a:t/>
            </a:r>
            <a:br>
              <a:rPr lang="en-AU" dirty="0" smtClean="0">
                <a:solidFill>
                  <a:srgbClr val="C00000"/>
                </a:solidFill>
              </a:rPr>
            </a:br>
            <a:r>
              <a:rPr lang="en-AU" sz="2200" dirty="0" smtClean="0">
                <a:solidFill>
                  <a:srgbClr val="C00000"/>
                </a:solidFill>
              </a:rPr>
              <a:t>adaptive to situation</a:t>
            </a:r>
            <a:endParaRPr lang="en-AU" dirty="0" smtClean="0">
              <a:solidFill>
                <a:srgbClr val="C00000"/>
              </a:solidFill>
            </a:endParaRPr>
          </a:p>
          <a:p>
            <a:pPr algn="r">
              <a:buNone/>
            </a:pPr>
            <a:endParaRPr lang="en-AU" sz="17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en-US" dirty="0" smtClean="0">
                <a:solidFill>
                  <a:srgbClr val="C00000"/>
                </a:solidFill>
              </a:rPr>
              <a:t>Body Feedback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Sensations</a:t>
            </a:r>
          </a:p>
          <a:p>
            <a:pPr algn="r">
              <a:buNone/>
            </a:pPr>
            <a:endParaRPr lang="en-US" sz="17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en-US" dirty="0" smtClean="0">
                <a:solidFill>
                  <a:srgbClr val="C00000"/>
                </a:solidFill>
              </a:rPr>
              <a:t>Experience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1700" dirty="0" smtClean="0">
                <a:solidFill>
                  <a:srgbClr val="C00000"/>
                </a:solidFill>
              </a:rPr>
              <a:t>Subjective</a:t>
            </a:r>
            <a:endParaRPr lang="en-AU" sz="1700" dirty="0">
              <a:solidFill>
                <a:srgbClr val="C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71600" y="1340768"/>
            <a:ext cx="5473700" cy="4811713"/>
            <a:chOff x="971600" y="1196752"/>
            <a:chExt cx="5473700" cy="48117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253" y="1529357"/>
              <a:ext cx="1337494" cy="3960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n Arrow 5"/>
            <p:cNvSpPr/>
            <p:nvPr/>
          </p:nvSpPr>
          <p:spPr>
            <a:xfrm flipV="1">
              <a:off x="1908225" y="1966690"/>
              <a:ext cx="215900" cy="3455987"/>
            </a:xfrm>
            <a:prstGeom prst="down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 rot="5400000">
              <a:off x="211187" y="3509740"/>
              <a:ext cx="30241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 dirty="0"/>
                <a:t>Development of </a:t>
              </a:r>
              <a:r>
                <a:rPr lang="en-ZA" dirty="0" smtClean="0"/>
                <a:t>Expression</a:t>
              </a:r>
              <a:endParaRPr lang="en-ZA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80112" y="1822227"/>
              <a:ext cx="585788" cy="3671888"/>
              <a:chOff x="5580112" y="1822227"/>
              <a:chExt cx="585788" cy="3671888"/>
            </a:xfrm>
          </p:grpSpPr>
          <p:sp>
            <p:nvSpPr>
              <p:cNvPr id="7" name="Down Arrow 6"/>
              <p:cNvSpPr/>
              <p:nvPr/>
            </p:nvSpPr>
            <p:spPr>
              <a:xfrm flipV="1">
                <a:off x="5580112" y="1966690"/>
                <a:ext cx="217488" cy="3455987"/>
              </a:xfrm>
              <a:prstGeom prst="downArrow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/>
              </a:p>
            </p:txBody>
          </p:sp>
          <p:sp>
            <p:nvSpPr>
              <p:cNvPr id="9" name="TextBox 10"/>
              <p:cNvSpPr txBox="1">
                <a:spLocks noChangeArrowheads="1"/>
              </p:cNvSpPr>
              <p:nvPr/>
            </p:nvSpPr>
            <p:spPr bwMode="auto">
              <a:xfrm rot="5400000">
                <a:off x="4145806" y="3474021"/>
                <a:ext cx="3671888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ZA" dirty="0">
                    <a:solidFill>
                      <a:srgbClr val="0070C0"/>
                    </a:solidFill>
                  </a:rPr>
                  <a:t>Development of </a:t>
                </a:r>
                <a:r>
                  <a:rPr lang="en-ZA" dirty="0" smtClean="0">
                    <a:solidFill>
                      <a:srgbClr val="0070C0"/>
                    </a:solidFill>
                  </a:rPr>
                  <a:t>Action</a:t>
                </a:r>
                <a:endParaRPr lang="en-ZA" dirty="0"/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538337" y="5638577"/>
              <a:ext cx="49069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dirty="0" smtClean="0"/>
                <a:t>Unconscious expression &amp; Undifferentiated feeling</a:t>
              </a:r>
              <a:endParaRPr lang="en-ZA" dirty="0"/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971600" y="1196752"/>
              <a:ext cx="2664296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ZA" dirty="0" smtClean="0">
                  <a:solidFill>
                    <a:srgbClr val="FF0000"/>
                  </a:solidFill>
                </a:rPr>
                <a:t>Expression solely internal</a:t>
              </a:r>
              <a:endParaRPr lang="en-ZA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195736" y="5301208"/>
              <a:ext cx="151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ZA" sz="1600" b="1" dirty="0" smtClean="0">
                  <a:solidFill>
                    <a:srgbClr val="C00000"/>
                  </a:solidFill>
                </a:rPr>
                <a:t>expression</a:t>
              </a:r>
              <a:endParaRPr lang="en-ZA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2124125" y="4625702"/>
              <a:ext cx="14763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sz="1400" dirty="0" smtClean="0">
                  <a:solidFill>
                    <a:srgbClr val="FF0000"/>
                  </a:solidFill>
                </a:rPr>
                <a:t>unconscious expression</a:t>
              </a:r>
              <a:endParaRPr lang="en-ZA" sz="14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2123728" y="3356992"/>
              <a:ext cx="17277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ZA" sz="1400" dirty="0" smtClean="0">
                  <a:solidFill>
                    <a:srgbClr val="FF0000"/>
                  </a:solidFill>
                </a:rPr>
                <a:t>Private expression</a:t>
              </a:r>
              <a:endParaRPr lang="en-ZA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2123728" y="2132856"/>
              <a:ext cx="16561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ZA" sz="1400" dirty="0" smtClean="0">
                  <a:solidFill>
                    <a:srgbClr val="FF0000"/>
                  </a:solidFill>
                </a:rPr>
                <a:t>Internal expression</a:t>
              </a:r>
              <a:endParaRPr lang="en-ZA" sz="1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4499992" y="5301208"/>
              <a:ext cx="10085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ZA" sz="1600" b="1" dirty="0" smtClean="0">
                  <a:solidFill>
                    <a:schemeClr val="tx2"/>
                  </a:solidFill>
                </a:rPr>
                <a:t>Function </a:t>
              </a:r>
              <a:endParaRPr lang="en-ZA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12"/>
            <p:cNvSpPr txBox="1">
              <a:spLocks noChangeArrowheads="1"/>
            </p:cNvSpPr>
            <p:nvPr/>
          </p:nvSpPr>
          <p:spPr bwMode="auto">
            <a:xfrm>
              <a:off x="3707904" y="1196752"/>
              <a:ext cx="223224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ZA" dirty="0" smtClean="0">
                  <a:solidFill>
                    <a:srgbClr val="FF0000"/>
                  </a:solidFill>
                </a:rPr>
                <a:t>Conceptual appraisal</a:t>
              </a:r>
              <a:endParaRPr lang="en-ZA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4067944" y="4725144"/>
              <a:ext cx="14763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ZA" sz="1400" dirty="0">
                  <a:solidFill>
                    <a:schemeClr val="tx2"/>
                  </a:solidFill>
                </a:rPr>
                <a:t>Communicative </a:t>
              </a:r>
              <a:r>
                <a:rPr lang="en-ZA" sz="1400" dirty="0" smtClean="0">
                  <a:solidFill>
                    <a:schemeClr val="tx2"/>
                  </a:solidFill>
                </a:rPr>
                <a:t>function</a:t>
              </a:r>
              <a:endParaRPr lang="en-ZA" sz="1400" dirty="0">
                <a:solidFill>
                  <a:schemeClr val="tx2"/>
                </a:solidFill>
              </a:endParaRP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4139952" y="3356992"/>
              <a:ext cx="14763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ZA" sz="1400" dirty="0" smtClean="0">
                  <a:solidFill>
                    <a:schemeClr val="tx2"/>
                  </a:solidFill>
                </a:rPr>
                <a:t>Action-readiness</a:t>
              </a:r>
              <a:endParaRPr lang="en-ZA" sz="1400" dirty="0">
                <a:solidFill>
                  <a:schemeClr val="tx2"/>
                </a:solidFill>
              </a:endParaRPr>
            </a:p>
          </p:txBody>
        </p:sp>
        <p:sp>
          <p:nvSpPr>
            <p:cNvPr id="33" name="TextBox 17"/>
            <p:cNvSpPr txBox="1">
              <a:spLocks noChangeArrowheads="1"/>
            </p:cNvSpPr>
            <p:nvPr/>
          </p:nvSpPr>
          <p:spPr bwMode="auto">
            <a:xfrm>
              <a:off x="3995936" y="2204864"/>
              <a:ext cx="15121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ZA" sz="1400" dirty="0" smtClean="0">
                  <a:solidFill>
                    <a:schemeClr val="tx2"/>
                  </a:solidFill>
                </a:rPr>
                <a:t>Self-Regulation</a:t>
              </a:r>
              <a:endParaRPr lang="en-ZA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ychurchtoolbox.org/wp-content/uploads/2011/12/magnifying-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14367">
            <a:off x="4565500" y="1288692"/>
            <a:ext cx="2507131" cy="2654822"/>
          </a:xfrm>
          <a:prstGeom prst="rect">
            <a:avLst/>
          </a:prstGeom>
          <a:noFill/>
        </p:spPr>
      </p:pic>
      <p:pic>
        <p:nvPicPr>
          <p:cNvPr id="8" name="Picture 2" descr="http://mychurchtoolbox.org/wp-content/uploads/2011/12/magnifying-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95199">
            <a:off x="1500696" y="701401"/>
            <a:ext cx="2507131" cy="26548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1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982960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  <a:endParaRPr lang="en-A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08518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An </a:t>
            </a:r>
            <a:r>
              <a:rPr lang="en-AU" sz="2800" dirty="0" smtClean="0">
                <a:hlinkClick r:id="rId3" tooltip="A contribution to the Theory of the Development of the Child’s Psyche by A. N. Leontyev"/>
              </a:rPr>
              <a:t>action</a:t>
            </a:r>
            <a:r>
              <a:rPr lang="en-AU" sz="2800" dirty="0" smtClean="0"/>
              <a:t> is a </a:t>
            </a: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(prior?) </a:t>
            </a:r>
            <a:r>
              <a:rPr lang="en-AU" sz="2800" dirty="0" smtClean="0">
                <a:hlinkClick r:id="rId4" tooltip="CHAT Wiki: Unity"/>
              </a:rPr>
              <a:t>unity</a:t>
            </a:r>
            <a:r>
              <a:rPr lang="en-AU" sz="2800" dirty="0" smtClean="0"/>
              <a:t> of consciousness and behaviour. 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24928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conscious</a:t>
            </a:r>
            <a:r>
              <a:rPr lang="en-AU" dirty="0" smtClean="0">
                <a:solidFill>
                  <a:schemeClr val="bg1"/>
                </a:solidFill>
              </a:rPr>
              <a:t>n</a:t>
            </a:r>
            <a:r>
              <a:rPr lang="en-AU" dirty="0" smtClean="0"/>
              <a:t>ess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24928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beh</a:t>
            </a:r>
            <a:r>
              <a:rPr lang="en-AU" dirty="0" smtClean="0">
                <a:solidFill>
                  <a:schemeClr val="bg1"/>
                </a:solidFill>
              </a:rPr>
              <a:t>a</a:t>
            </a:r>
            <a:r>
              <a:rPr lang="en-AU" dirty="0" smtClean="0"/>
              <a:t>viour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5" tooltip="CHAT Wiki: Action"/>
              </a:rPr>
              <a:t>5/6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7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848872" cy="273630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Spontaneous concepts 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True concepts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Actual concepts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eneric.pixmac.com/4/royalty-free-images-nice-fractal-art-illustration-17662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3810000" cy="29527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 </a:t>
            </a:r>
            <a:r>
              <a:rPr lang="en-AU" sz="2400" b="1" dirty="0" smtClean="0">
                <a:solidFill>
                  <a:srgbClr val="C00000"/>
                </a:solidFill>
              </a:rPr>
              <a:t>Concepts of CHAT Session 8 </a:t>
            </a: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FF0000"/>
                </a:solidFill>
              </a:rPr>
              <a:t>Activity:</a:t>
            </a:r>
            <a:br>
              <a:rPr lang="en-AU" sz="4000" dirty="0" smtClean="0">
                <a:solidFill>
                  <a:srgbClr val="FF0000"/>
                </a:solidFill>
              </a:rPr>
            </a:br>
            <a:r>
              <a:rPr lang="en-AU" sz="4000" dirty="0" smtClean="0">
                <a:solidFill>
                  <a:srgbClr val="FF0000"/>
                </a:solidFill>
              </a:rPr>
              <a:t>operations, actions and activities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515719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“Activity” is a </a:t>
            </a:r>
            <a:r>
              <a:rPr lang="en-AU" sz="4000" dirty="0" smtClean="0">
                <a:hlinkClick r:id="rId3" tooltip="CHAT Wiki: Substance"/>
              </a:rPr>
              <a:t>substance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Activity"/>
              </a:rPr>
              <a:t>1/5</a:t>
            </a:r>
            <a:endParaRPr lang="en-AU" dirty="0"/>
          </a:p>
        </p:txBody>
      </p:sp>
      <p:pic>
        <p:nvPicPr>
          <p:cNvPr id="15" name="Picture 2" descr="http://icons.iconarchive.com/icons/martz90/circle/512/video-camera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picturesof.net/_images_300/A_Man_Playing_Billards_Royalty_Free_Clipart_Picture_110308-166828-154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00192" y="1484784"/>
            <a:ext cx="2085975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8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416824" cy="792088"/>
          </a:xfrm>
        </p:spPr>
        <p:txBody>
          <a:bodyPr>
            <a:noAutofit/>
          </a:bodyPr>
          <a:lstStyle/>
          <a:p>
            <a:pPr algn="l"/>
            <a:r>
              <a:rPr lang="en-A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(Artefact-mediated) Actions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437112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smtClean="0"/>
              <a:t> An action is directed towards a </a:t>
            </a:r>
            <a:r>
              <a:rPr lang="en-AU" sz="2800" dirty="0" smtClean="0">
                <a:solidFill>
                  <a:srgbClr val="FF0000"/>
                </a:solidFill>
              </a:rPr>
              <a:t>goal</a:t>
            </a:r>
            <a:r>
              <a:rPr lang="en-AU" sz="2800" dirty="0" smtClean="0"/>
              <a:t> which does not coincide with its </a:t>
            </a:r>
            <a:r>
              <a:rPr lang="en-AU" sz="2800" dirty="0" smtClean="0">
                <a:solidFill>
                  <a:srgbClr val="FF0000"/>
                </a:solidFill>
              </a:rPr>
              <a:t>motive</a:t>
            </a:r>
            <a:r>
              <a:rPr lang="en-AU" sz="2800" dirty="0" smtClean="0"/>
              <a:t>.  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An action is determined by its </a:t>
            </a:r>
            <a:r>
              <a:rPr lang="en-AU" sz="2800" dirty="0" smtClean="0">
                <a:solidFill>
                  <a:schemeClr val="accent2"/>
                </a:solidFill>
              </a:rPr>
              <a:t>goal</a:t>
            </a:r>
            <a:r>
              <a:rPr lang="en-AU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An action is </a:t>
            </a:r>
            <a:r>
              <a:rPr lang="en-AU" sz="2800" dirty="0" smtClean="0">
                <a:solidFill>
                  <a:srgbClr val="FF0000"/>
                </a:solidFill>
              </a:rPr>
              <a:t>consciously controlled</a:t>
            </a:r>
            <a:r>
              <a:rPr lang="en-AU" sz="2800" dirty="0" smtClean="0"/>
              <a:t> by the subject.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 tooltip="Action"/>
              </a:rPr>
              <a:t>2/5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8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2664296" cy="792088"/>
          </a:xfrm>
        </p:spPr>
        <p:txBody>
          <a:bodyPr>
            <a:noAutofit/>
          </a:bodyPr>
          <a:lstStyle/>
          <a:p>
            <a:pPr algn="l"/>
            <a:r>
              <a:rPr lang="en-AU" sz="4000" dirty="0" smtClean="0">
                <a:solidFill>
                  <a:srgbClr val="FF0000"/>
                </a:solidFill>
              </a:rPr>
              <a:t>Operation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3861048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smtClean="0"/>
              <a:t>   An operation is a </a:t>
            </a:r>
            <a:r>
              <a:rPr lang="en-AU" sz="2800" dirty="0" smtClean="0">
                <a:solidFill>
                  <a:srgbClr val="FF0000"/>
                </a:solidFill>
              </a:rPr>
              <a:t>fixed pattern of behaviour</a:t>
            </a:r>
            <a:r>
              <a:rPr lang="en-AU" sz="2800" dirty="0" smtClean="0"/>
              <a:t> which can be adapted to conditions. 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The subject is </a:t>
            </a:r>
            <a:r>
              <a:rPr lang="en-AU" sz="2800" dirty="0" smtClean="0">
                <a:solidFill>
                  <a:srgbClr val="FF0000"/>
                </a:solidFill>
              </a:rPr>
              <a:t>not consciously aware</a:t>
            </a:r>
            <a:r>
              <a:rPr lang="en-AU" sz="2800" dirty="0" smtClean="0"/>
              <a:t> or controlling the operation, which is controlled by goal of action.  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An operation is determined by its </a:t>
            </a:r>
            <a:r>
              <a:rPr lang="en-AU" sz="2800" dirty="0" smtClean="0">
                <a:solidFill>
                  <a:srgbClr val="FF0000"/>
                </a:solidFill>
              </a:rPr>
              <a:t>conditions</a:t>
            </a:r>
            <a:r>
              <a:rPr lang="en-AU" sz="2800" dirty="0" smtClean="0"/>
              <a:t>. </a:t>
            </a:r>
          </a:p>
        </p:txBody>
      </p:sp>
      <p:sp>
        <p:nvSpPr>
          <p:cNvPr id="13" name="Subtitle 11"/>
          <p:cNvSpPr txBox="1">
            <a:spLocks/>
          </p:cNvSpPr>
          <p:nvPr/>
        </p:nvSpPr>
        <p:spPr>
          <a:xfrm>
            <a:off x="6444208" y="2852936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urved Left Arrow 17"/>
          <p:cNvSpPr/>
          <p:nvPr/>
        </p:nvSpPr>
        <p:spPr>
          <a:xfrm rot="17096083">
            <a:off x="5174917" y="-458530"/>
            <a:ext cx="864096" cy="48193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17071076" flipH="1" flipV="1">
            <a:off x="3734099" y="408398"/>
            <a:ext cx="864096" cy="5334712"/>
          </a:xfrm>
          <a:prstGeom prst="curvedLeftArrow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177281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tx2"/>
                </a:solidFill>
              </a:rPr>
              <a:t>mishap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270892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rgbClr val="FF0000"/>
                </a:solidFill>
              </a:rPr>
              <a:t>mastery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2" tooltip="Operation"/>
              </a:rPr>
              <a:t>3/5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17240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8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987824" y="1340768"/>
            <a:ext cx="2664296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A. N. Leontyev. Activity and Consciousness"/>
              </a:rPr>
              <a:t>Activities</a:t>
            </a:r>
            <a:endParaRPr lang="en-A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386104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smtClean="0"/>
              <a:t>   An Activity has an </a:t>
            </a:r>
            <a:r>
              <a:rPr lang="en-AU" sz="2800" dirty="0" smtClean="0">
                <a:solidFill>
                  <a:srgbClr val="FF0000"/>
                </a:solidFill>
              </a:rPr>
              <a:t>intrinsic motive </a:t>
            </a:r>
            <a:r>
              <a:rPr lang="en-AU" sz="2800" dirty="0" smtClean="0"/>
              <a:t>or object which can only be realised socially, by many actions. 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The subject is </a:t>
            </a:r>
            <a:r>
              <a:rPr lang="en-AU" sz="2800" dirty="0" smtClean="0">
                <a:solidFill>
                  <a:srgbClr val="FF0000"/>
                </a:solidFill>
              </a:rPr>
              <a:t>aware</a:t>
            </a:r>
            <a:r>
              <a:rPr lang="en-AU" sz="2800" dirty="0" smtClean="0"/>
              <a:t> of the motive of the activity.  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The activity </a:t>
            </a:r>
            <a:r>
              <a:rPr lang="en-AU" sz="2800" dirty="0" smtClean="0">
                <a:solidFill>
                  <a:srgbClr val="FF0000"/>
                </a:solidFill>
              </a:rPr>
              <a:t>provides the motive </a:t>
            </a:r>
            <a:r>
              <a:rPr lang="en-AU" sz="2800" dirty="0" smtClean="0"/>
              <a:t>for its actions. </a:t>
            </a:r>
          </a:p>
        </p:txBody>
      </p:sp>
      <p:sp>
        <p:nvSpPr>
          <p:cNvPr id="13" name="TextBox 12">
            <a:hlinkClick r:id="rId4" tooltip="Activity"/>
          </p:cNvPr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4/5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8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987824" y="1340768"/>
            <a:ext cx="2664296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lang="en-A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1328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   Personal Sense</a:t>
            </a:r>
          </a:p>
        </p:txBody>
      </p:sp>
      <p:sp>
        <p:nvSpPr>
          <p:cNvPr id="13" name="TextBox 12">
            <a:hlinkClick r:id="rId3" tooltip="Activity"/>
          </p:cNvPr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5/5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21328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   Objective Meaning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25717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99592" y="53732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   Psychological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53732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   Non-psychological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8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848872" cy="273630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Operations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Actions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pPr lvl="0"/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 </a:t>
            </a:r>
            <a:r>
              <a:rPr lang="en-AU" sz="2400" b="1" dirty="0" smtClean="0">
                <a:solidFill>
                  <a:srgbClr val="C00000"/>
                </a:solidFill>
              </a:rPr>
              <a:t>Concepts of CHAT Session 9 </a:t>
            </a: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</a:t>
            </a:r>
            <a:r>
              <a:rPr lang="en-AU" sz="2400" b="1" dirty="0" smtClean="0">
                <a:solidFill>
                  <a:srgbClr val="C00000"/>
                </a:solidFill>
              </a:rPr>
              <a:t/>
            </a:r>
            <a:br>
              <a:rPr lang="en-AU" sz="2400" b="1" dirty="0" smtClean="0">
                <a:solidFill>
                  <a:srgbClr val="C00000"/>
                </a:solidFill>
              </a:rPr>
            </a:b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Object</a:t>
            </a:r>
            <a:r>
              <a:rPr lang="en-AU" sz="4000" dirty="0" smtClean="0">
                <a:solidFill>
                  <a:srgbClr val="FF0000"/>
                </a:solidFill>
              </a:rPr>
              <a:t/>
            </a:r>
            <a:br>
              <a:rPr lang="en-AU" sz="4000" dirty="0" smtClean="0">
                <a:solidFill>
                  <a:srgbClr val="FF0000"/>
                </a:solidFill>
              </a:rPr>
            </a:br>
            <a:r>
              <a:rPr lang="en-AU" sz="3600" dirty="0" smtClean="0">
                <a:solidFill>
                  <a:srgbClr val="FF0000"/>
                </a:solidFill>
              </a:rPr>
              <a:t>in Leontyev, Engeström and Vygotsky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1944216" cy="18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hlinkClick r:id="rId3" tooltip="Object"/>
          </p:cNvPr>
          <p:cNvSpPr txBox="1"/>
          <p:nvPr/>
        </p:nvSpPr>
        <p:spPr>
          <a:xfrm>
            <a:off x="8316416" y="63093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1/11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5445224"/>
            <a:ext cx="4248472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“Object” is a highly </a:t>
            </a:r>
            <a:r>
              <a:rPr lang="en-AU" sz="2000" b="1" dirty="0" err="1" smtClean="0"/>
              <a:t>polysemous</a:t>
            </a:r>
            <a:r>
              <a:rPr lang="en-AU" sz="2000" b="1" dirty="0" smtClean="0"/>
              <a:t> word!</a:t>
            </a:r>
            <a:endParaRPr lang="en-AU" b="1" dirty="0"/>
          </a:p>
        </p:txBody>
      </p:sp>
      <p:pic>
        <p:nvPicPr>
          <p:cNvPr id="15" name="Picture 2" descr="http://icons.iconarchive.com/icons/martz90/circle/512/video-camera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</a:rPr>
              <a:t>The </a:t>
            </a:r>
            <a:r>
              <a:rPr lang="en-AU" sz="4000" b="1" dirty="0" smtClean="0">
                <a:solidFill>
                  <a:srgbClr val="FF0000"/>
                </a:solidFill>
                <a:hlinkClick r:id="rId2" tooltip="Leontyev. The Problem of Activity and Psychology"/>
              </a:rPr>
              <a:t>Object</a:t>
            </a:r>
            <a:r>
              <a:rPr lang="en-AU" sz="4000" b="1" dirty="0" smtClean="0">
                <a:solidFill>
                  <a:srgbClr val="FF0000"/>
                </a:solidFill>
              </a:rPr>
              <a:t> for Leontyev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691680" y="515719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Leontyev’s Activity Theory reveals the structure of motivation</a:t>
            </a:r>
            <a:endParaRPr lang="en-AU" dirty="0"/>
          </a:p>
        </p:txBody>
      </p:sp>
      <p:pic>
        <p:nvPicPr>
          <p:cNvPr id="14" name="Picture 14" descr="http://www.newnooz.com/wp-content/uploads/2011/02/36_258698_unbekannt_galley-slaves-of-the-barbary-corsai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76872"/>
            <a:ext cx="41656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244408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Object"/>
              </a:rPr>
              <a:t>2/11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</a:rPr>
              <a:t>The </a:t>
            </a:r>
            <a:r>
              <a:rPr lang="en-AU" sz="4000" b="1" dirty="0" smtClean="0">
                <a:solidFill>
                  <a:srgbClr val="FF0000"/>
                </a:solidFill>
                <a:hlinkClick r:id="rId2" tooltip="Leontyev. The Problem of Activity and Psychology"/>
              </a:rPr>
              <a:t>Object</a:t>
            </a:r>
            <a:r>
              <a:rPr lang="en-AU" sz="4000" b="1" dirty="0" smtClean="0">
                <a:solidFill>
                  <a:srgbClr val="FF0000"/>
                </a:solidFill>
              </a:rPr>
              <a:t> for Leontyev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1115616" y="530120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Предмет </a:t>
            </a:r>
            <a:r>
              <a:rPr lang="en-AU" sz="2400" dirty="0" smtClean="0"/>
              <a:t>: ‘the object of activity’ is the imagined and desired objective product or outcome of the activity.</a:t>
            </a:r>
            <a:endParaRPr lang="en-AU" sz="2400" dirty="0"/>
          </a:p>
        </p:txBody>
      </p:sp>
      <p:pic>
        <p:nvPicPr>
          <p:cNvPr id="3" name="Picture 2" descr="http://4.bp.blogspot.com/_tQueBXVmrN4/TAd2mlEYDfI/AAAAAAAAAfA/02js8eQtsck/s1600/aborig_kangar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76872"/>
            <a:ext cx="4343961" cy="2664296"/>
          </a:xfrm>
          <a:prstGeom prst="rect">
            <a:avLst/>
          </a:prstGeom>
          <a:noFill/>
        </p:spPr>
      </p:pic>
      <p:sp>
        <p:nvSpPr>
          <p:cNvPr id="13" name="TextBox 12">
            <a:hlinkClick r:id="rId2" tooltip="Leontyev. The Problem of Activity and Psychology"/>
          </p:cNvPr>
          <p:cNvSpPr txBox="1"/>
          <p:nvPr/>
        </p:nvSpPr>
        <p:spPr>
          <a:xfrm>
            <a:off x="8244408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Object"/>
              </a:rPr>
              <a:t>3/11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icturesof.net/_images_300/A_Man_Playing_Billards_Royalty_Free_Clipart_Picture_110308-166828-154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2085975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1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982960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  <a:endParaRPr lang="en-A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08518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An </a:t>
            </a:r>
            <a:r>
              <a:rPr lang="en-AU" sz="2800" dirty="0" smtClean="0">
                <a:hlinkClick r:id="rId3" tooltip="A contribution to the Theory of the Development of the Child’s Psyche by A. N. Leontyev"/>
              </a:rPr>
              <a:t>action</a:t>
            </a:r>
            <a:r>
              <a:rPr lang="en-AU" sz="2800" dirty="0" smtClean="0"/>
              <a:t> is directed towards an </a:t>
            </a:r>
            <a:r>
              <a:rPr lang="en-AU" sz="2800" dirty="0" smtClean="0">
                <a:solidFill>
                  <a:schemeClr val="accent2">
                    <a:lumMod val="75000"/>
                  </a:schemeClr>
                </a:solidFill>
                <a:hlinkClick r:id="rId4" tooltip="CHAT Wiki: Object"/>
              </a:rPr>
              <a:t>object</a:t>
            </a:r>
            <a:r>
              <a:rPr lang="en-AU" sz="2800" dirty="0" smtClean="0"/>
              <a:t> (</a:t>
            </a:r>
            <a:r>
              <a:rPr lang="en-AU" sz="2800" dirty="0" smtClean="0">
                <a:hlinkClick r:id="rId3" tooltip="A. N. Leontyev:  Contribution to the Theory of the Development of the Child’s Psychee"/>
              </a:rPr>
              <a:t>goal</a:t>
            </a:r>
            <a:r>
              <a:rPr lang="en-AU" sz="2800" dirty="0" smtClean="0"/>
              <a:t>) which does </a:t>
            </a:r>
            <a:r>
              <a:rPr lang="en-AU" sz="2800" b="1" dirty="0" smtClean="0"/>
              <a:t>not</a:t>
            </a:r>
            <a:r>
              <a:rPr lang="en-AU" sz="2800" dirty="0" smtClean="0"/>
              <a:t> </a:t>
            </a:r>
            <a:r>
              <a:rPr lang="en-AU" sz="2800" dirty="0" smtClean="0">
                <a:hlinkClick r:id="rId5" action="ppaction://hlinksldjump" tooltip="When is an object/goal  identical with its motive?"/>
              </a:rPr>
              <a:t>coincide</a:t>
            </a:r>
            <a:r>
              <a:rPr lang="en-AU" sz="2800" dirty="0" smtClean="0"/>
              <a:t> with its </a:t>
            </a:r>
            <a:r>
              <a:rPr lang="en-AU" sz="2800" dirty="0" smtClean="0">
                <a:solidFill>
                  <a:schemeClr val="accent2"/>
                </a:solidFill>
                <a:hlinkClick r:id="rId6" tooltip="A. N. Leontyev on Activity, Actions and their Motive."/>
              </a:rPr>
              <a:t>motive</a:t>
            </a:r>
            <a:r>
              <a:rPr lang="en-AU" sz="2800" dirty="0" smtClean="0"/>
              <a:t>. 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7" tooltip="Action"/>
              </a:rPr>
              <a:t>6/6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</a:rPr>
              <a:t>The Object for Leontyev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" name="Subtitle 11"/>
          <p:cNvSpPr txBox="1">
            <a:spLocks/>
          </p:cNvSpPr>
          <p:nvPr/>
        </p:nvSpPr>
        <p:spPr>
          <a:xfrm>
            <a:off x="683568" y="242088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tooltip="Leontyev. Activity and Consciousness"/>
              </a:rPr>
              <a:t>Need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11"/>
          <p:cNvSpPr txBox="1">
            <a:spLocks/>
          </p:cNvSpPr>
          <p:nvPr/>
        </p:nvSpPr>
        <p:spPr>
          <a:xfrm>
            <a:off x="6444208" y="3933056"/>
            <a:ext cx="208823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urved Left Arrow 19"/>
          <p:cNvSpPr/>
          <p:nvPr/>
        </p:nvSpPr>
        <p:spPr>
          <a:xfrm rot="17096083">
            <a:off x="5102909" y="621590"/>
            <a:ext cx="864096" cy="48193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rot="17071076" flipH="1" flipV="1">
            <a:off x="3662091" y="1488518"/>
            <a:ext cx="864096" cy="5334712"/>
          </a:xfrm>
          <a:prstGeom prst="curvedLeftArrow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314096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chemeClr val="accent4">
                    <a:lumMod val="75000"/>
                  </a:schemeClr>
                </a:solidFill>
              </a:rPr>
              <a:t>The Activity</a:t>
            </a:r>
            <a:endParaRPr lang="en-A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494116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The object meets a </a:t>
            </a:r>
            <a:r>
              <a:rPr lang="en-AU" sz="2800" dirty="0" smtClean="0">
                <a:solidFill>
                  <a:srgbClr val="FF0000"/>
                </a:solidFill>
              </a:rPr>
              <a:t>social</a:t>
            </a:r>
            <a:r>
              <a:rPr lang="en-AU" sz="2800" dirty="0" smtClean="0"/>
              <a:t> need, which itself arises from activity. But this may differ from the </a:t>
            </a:r>
            <a:r>
              <a:rPr lang="en-AU" sz="2800" dirty="0" smtClean="0">
                <a:solidFill>
                  <a:srgbClr val="C00000"/>
                </a:solidFill>
              </a:rPr>
              <a:t>personal sense </a:t>
            </a:r>
            <a:r>
              <a:rPr lang="en-AU" sz="2800" dirty="0" smtClean="0"/>
              <a:t>of the object which motivates an individual’s action.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6660232" y="44371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i="1" dirty="0" smtClean="0">
                <a:solidFill>
                  <a:srgbClr val="0070C0"/>
                </a:solidFill>
              </a:rPr>
              <a:t>(Gegenstand)</a:t>
            </a:r>
            <a:endParaRPr lang="de-DE" sz="2400" i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4408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4/11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</a:rPr>
              <a:t>The </a:t>
            </a:r>
            <a:r>
              <a:rPr lang="en-AU" sz="4000" b="1" dirty="0" smtClean="0">
                <a:solidFill>
                  <a:schemeClr val="tx2"/>
                </a:solidFill>
                <a:hlinkClick r:id="rId2" tooltip="Activity System"/>
              </a:rPr>
              <a:t>Object</a:t>
            </a:r>
            <a:r>
              <a:rPr lang="en-AU" sz="4000" b="1" dirty="0" smtClean="0">
                <a:solidFill>
                  <a:schemeClr val="tx2"/>
                </a:solidFill>
              </a:rPr>
              <a:t> for Engeström</a:t>
            </a:r>
            <a:endParaRPr lang="en-AU" sz="4000" b="1" dirty="0">
              <a:solidFill>
                <a:schemeClr val="tx2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47720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95536" y="515719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/>
                </a:solidFill>
                <a:hlinkClick r:id="rId2" tooltip="Engestrom. The Activity System"/>
              </a:rPr>
              <a:t>Engeström’s Activity Theory</a:t>
            </a:r>
            <a:r>
              <a:rPr lang="en-AU" sz="2400" dirty="0" smtClean="0">
                <a:solidFill>
                  <a:schemeClr val="tx2"/>
                </a:solidFill>
              </a:rPr>
              <a:t>, the object is the ‘raw material’ at which the activity is directed and which is transformed into the outcome. </a:t>
            </a:r>
            <a:r>
              <a:rPr lang="en-US" sz="2400" dirty="0" smtClean="0">
                <a:solidFill>
                  <a:schemeClr val="tx2"/>
                </a:solidFill>
              </a:rPr>
              <a:t>The object carries in itself the purpose and motive of the activity.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408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Object"/>
              </a:rPr>
              <a:t>5/11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</a:rPr>
              <a:t>The Object for Engeström</a:t>
            </a:r>
            <a:endParaRPr lang="en-AU" sz="4000" b="1" dirty="0">
              <a:solidFill>
                <a:schemeClr val="tx2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99592" y="515719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/>
                </a:solidFill>
              </a:rPr>
              <a:t>Engeström’s Activity Theory does not address how the outcome is/is not intended by individuals, but focuses on actions.</a:t>
            </a:r>
            <a:r>
              <a:rPr lang="en-AU" sz="2400" dirty="0" smtClean="0"/>
              <a:t> </a:t>
            </a:r>
            <a:r>
              <a:rPr lang="en-AU" sz="2400" dirty="0" smtClean="0">
                <a:solidFill>
                  <a:schemeClr val="accent2"/>
                </a:solidFill>
              </a:rPr>
              <a:t>Engeström’s </a:t>
            </a:r>
            <a:r>
              <a:rPr lang="en-AU" sz="2400" i="1" dirty="0" smtClean="0">
                <a:solidFill>
                  <a:schemeClr val="accent2"/>
                </a:solidFill>
              </a:rPr>
              <a:t>outcome</a:t>
            </a:r>
            <a:r>
              <a:rPr lang="en-AU" sz="2400" dirty="0" smtClean="0">
                <a:solidFill>
                  <a:schemeClr val="accent2"/>
                </a:solidFill>
              </a:rPr>
              <a:t> may be Leontyev’s </a:t>
            </a:r>
            <a:r>
              <a:rPr lang="en-AU" sz="2400" i="1" dirty="0" smtClean="0">
                <a:solidFill>
                  <a:schemeClr val="accent2"/>
                </a:solidFill>
              </a:rPr>
              <a:t>object</a:t>
            </a:r>
            <a:r>
              <a:rPr lang="en-AU" sz="2400" dirty="0" smtClean="0">
                <a:solidFill>
                  <a:schemeClr val="accent2"/>
                </a:solidFill>
              </a:rPr>
              <a:t>.</a:t>
            </a:r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67586" name="Picture 2" descr="http://vector-magz.com/wp-content/uploads/2013/11/blacksmith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2448272" cy="30103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092280" y="37890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3">
                    <a:lumMod val="50000"/>
                  </a:schemeClr>
                </a:solidFill>
              </a:rPr>
              <a:t>tool</a:t>
            </a:r>
            <a:endParaRPr lang="en-A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21297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/>
                </a:solidFill>
              </a:rPr>
              <a:t>Object (</a:t>
            </a:r>
            <a:r>
              <a:rPr lang="de-DE" sz="2400" i="1" dirty="0" smtClean="0">
                <a:solidFill>
                  <a:schemeClr val="tx2"/>
                </a:solidFill>
              </a:rPr>
              <a:t>Arbeitsgegenstand</a:t>
            </a:r>
            <a:r>
              <a:rPr lang="en-AU" sz="2400" dirty="0" smtClean="0">
                <a:solidFill>
                  <a:schemeClr val="tx2"/>
                </a:solidFill>
              </a:rPr>
              <a:t>)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C00000"/>
                </a:solidFill>
              </a:rPr>
              <a:t>subject</a:t>
            </a:r>
            <a:endParaRPr lang="en-AU" sz="2800" b="1" dirty="0">
              <a:solidFill>
                <a:srgbClr val="C0000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2677160" flipV="1">
            <a:off x="2376809" y="2151581"/>
            <a:ext cx="2109278" cy="1725231"/>
          </a:xfrm>
          <a:prstGeom prst="arc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rc 20"/>
          <p:cNvSpPr/>
          <p:nvPr/>
        </p:nvSpPr>
        <p:spPr>
          <a:xfrm rot="20332921" flipH="1" flipV="1">
            <a:off x="5955387" y="2723054"/>
            <a:ext cx="2109278" cy="1725231"/>
          </a:xfrm>
          <a:prstGeom prst="arc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c 21"/>
          <p:cNvSpPr/>
          <p:nvPr/>
        </p:nvSpPr>
        <p:spPr>
          <a:xfrm rot="2613211" flipH="1">
            <a:off x="5524133" y="2046021"/>
            <a:ext cx="2109278" cy="1725231"/>
          </a:xfrm>
          <a:prstGeom prst="arc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8316416" y="6309320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6/11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</a:rPr>
              <a:t>Boundary Object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755576" y="515719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/>
                </a:solidFill>
              </a:rPr>
              <a:t>Cooperation between different systems of activity (which “speak different languages” so to speak) is achieved by means of an object which has features recognised by both subjects.</a:t>
            </a:r>
            <a:endParaRPr lang="en-AU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6416" y="63093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7/11</a:t>
            </a:r>
            <a:endParaRPr lang="en-AU" dirty="0"/>
          </a:p>
        </p:txBody>
      </p:sp>
      <p:pic>
        <p:nvPicPr>
          <p:cNvPr id="3" name="Picture 2" descr="http://beforeitsnews.com/mediadrop/uploads/2013/38/c756c4d6c0d5476bf25b8037a4b9496574e164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3048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chemeClr val="accent3">
                    <a:lumMod val="50000"/>
                  </a:schemeClr>
                </a:solidFill>
              </a:rPr>
              <a:t>The Object for Vygotsky</a:t>
            </a:r>
            <a:endParaRPr lang="en-A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243138"/>
            <a:ext cx="3429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31640" y="479715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For Vygotsky, the object is part of the concept the subject forms of some </a:t>
            </a: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  <a:hlinkClick r:id="rId3" tooltip="Vygotsky. An Experimental Study of Concept Development"/>
              </a:rPr>
              <a:t>task</a:t>
            </a: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 or </a:t>
            </a: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  <a:hlinkClick r:id="rId4" tooltip="An Experimental Study of Concept Development"/>
              </a:rPr>
              <a:t>problem</a:t>
            </a: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. The concept is the form of activity by means of which the object is realised.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8384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8/11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chemeClr val="accent3">
                    <a:lumMod val="50000"/>
                  </a:schemeClr>
                </a:solidFill>
              </a:rPr>
              <a:t>The Object for Vygotsky</a:t>
            </a:r>
            <a:endParaRPr lang="en-A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1331640" y="479715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For Vygotsky, the separate actions relate to the object in the same way word meanings relate to the concept.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7988" y="2271713"/>
            <a:ext cx="3248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16416" y="63093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9/11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chemeClr val="accent3">
                    <a:lumMod val="50000"/>
                  </a:schemeClr>
                </a:solidFill>
              </a:rPr>
              <a:t>The Object for Vygotsky</a:t>
            </a:r>
            <a:endParaRPr lang="en-A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1331640" y="479715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People form different concepts of the same task according to their social position. The difference is not one of personal sense; it is social.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2706" name="Picture 2" descr="http://timfall.files.wordpress.com/2014/10/house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132856"/>
            <a:ext cx="2232248" cy="235065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00392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10/11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</a:rPr>
              <a:t>For example: an encounter with a dangerous bear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028384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2" tooltip="Leontyev: Activity, Consciousness and Personality"/>
              </a:rPr>
              <a:t>11/11</a:t>
            </a:r>
            <a:endParaRPr lang="en-AU" dirty="0"/>
          </a:p>
        </p:txBody>
      </p:sp>
      <p:pic>
        <p:nvPicPr>
          <p:cNvPr id="3" name="Picture 2" descr="http://www.clipartbest.com/cliparts/K9c/Rj7/K9cRj77T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96952"/>
            <a:ext cx="2857500" cy="20574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43608" y="515719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A subject will form a different concept according to: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 Social position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 Available means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9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848872" cy="273630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Object for A. N. Leontyev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Object for Yrjö Engeström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Object for Lev Vygotsky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 </a:t>
            </a:r>
            <a:r>
              <a:rPr lang="en-AU" sz="2400" b="1" dirty="0" smtClean="0">
                <a:solidFill>
                  <a:srgbClr val="C00000"/>
                </a:solidFill>
              </a:rPr>
              <a:t>Concepts of CHAT Session 10 </a:t>
            </a:r>
            <a:r>
              <a:rPr lang="en-AU" sz="2400" b="1" dirty="0" smtClean="0">
                <a:solidFill>
                  <a:srgbClr val="C00000"/>
                </a:solidFill>
                <a:sym typeface="Wingdings"/>
              </a:rPr>
              <a:t></a:t>
            </a: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FF0000"/>
                </a:solidFill>
              </a:rPr>
              <a:t>“</a:t>
            </a:r>
            <a:r>
              <a:rPr lang="en-AU" sz="4000" dirty="0" smtClean="0">
                <a:solidFill>
                  <a:srgbClr val="FF0000"/>
                </a:solidFill>
                <a:hlinkClick r:id="rId2" tooltip="Andy Blunden. Projects and Concepts"/>
              </a:rPr>
              <a:t>Project</a:t>
            </a:r>
            <a:r>
              <a:rPr lang="en-AU" sz="4000" dirty="0" smtClean="0">
                <a:solidFill>
                  <a:srgbClr val="FF0000"/>
                </a:solidFill>
              </a:rPr>
              <a:t>” is a unit of social life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2132856"/>
            <a:ext cx="2160240" cy="31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331640" y="5517232"/>
            <a:ext cx="684076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A project is </a:t>
            </a:r>
            <a:r>
              <a:rPr lang="en-AU" sz="3600" b="1" dirty="0" smtClean="0">
                <a:solidFill>
                  <a:srgbClr val="FF0000"/>
                </a:solidFill>
              </a:rPr>
              <a:t>an activity</a:t>
            </a:r>
            <a:r>
              <a:rPr lang="en-AU" sz="3600" dirty="0" smtClean="0"/>
              <a:t>.</a:t>
            </a:r>
            <a:endParaRPr lang="en-A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Collaborative Project as a Concept for Interdisciplinary Human Science Research"/>
              </a:rPr>
              <a:t>1/5</a:t>
            </a:r>
            <a:endParaRPr lang="en-AU" dirty="0"/>
          </a:p>
        </p:txBody>
      </p:sp>
      <p:pic>
        <p:nvPicPr>
          <p:cNvPr id="16" name="Picture 2" descr="http://icons.iconarchive.com/icons/martz90/circle/512/video-camera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1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316835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Consciousness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</a:p>
          <a:p>
            <a:pPr algn="l">
              <a:buFont typeface="Arial" pitchFamily="34" charset="0"/>
              <a:buChar char="•"/>
            </a:pPr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  <a:endParaRPr lang="en-AU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733256"/>
            <a:ext cx="2085599" cy="86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10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FF0000"/>
                </a:solidFill>
              </a:rPr>
              <a:t>The object of a project is the concept it has of itself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99592" y="5301208"/>
            <a:ext cx="748883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A project is a process of </a:t>
            </a:r>
            <a:r>
              <a:rPr lang="en-AU" sz="2800" dirty="0" smtClean="0">
                <a:solidFill>
                  <a:srgbClr val="FF0000"/>
                </a:solidFill>
              </a:rPr>
              <a:t>concept formation</a:t>
            </a:r>
            <a:r>
              <a:rPr lang="en-AU" sz="2800" dirty="0" smtClean="0"/>
              <a:t>.</a:t>
            </a:r>
            <a:endParaRPr lang="en-AU" sz="2800" dirty="0"/>
          </a:p>
        </p:txBody>
      </p:sp>
      <p:pic>
        <p:nvPicPr>
          <p:cNvPr id="73730" name="Picture 2" descr="http://backspace.com/notes/images/rini_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24944"/>
            <a:ext cx="4896544" cy="23333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Activity as Project: The Case of Asbestos"/>
              </a:rPr>
              <a:t>2/5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10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416824" cy="792088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FF0000"/>
                </a:solidFill>
                <a:hlinkClick r:id="rId2" tooltip="Andy Blunden. Project as a Concept for Interdisciplinary  Human Science Research"/>
              </a:rPr>
              <a:t>Projects</a:t>
            </a:r>
            <a:r>
              <a:rPr lang="en-AU" sz="4000" dirty="0" smtClean="0">
                <a:solidFill>
                  <a:srgbClr val="FF0000"/>
                </a:solidFill>
              </a:rPr>
              <a:t> are units of social life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27584" y="515719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Social life is a large number of projects interacting with one another.</a:t>
            </a:r>
            <a:endParaRPr lang="en-A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3/5</a:t>
            </a:r>
            <a:endParaRPr lang="en-AU" dirty="0"/>
          </a:p>
        </p:txBody>
      </p:sp>
      <p:pic>
        <p:nvPicPr>
          <p:cNvPr id="3074" name="Picture 2" descr="http://www.musthavemenus.com/imageservice/images/13/1205176586343_145/img_1205176586343_1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316835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10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7992888" cy="792088"/>
          </a:xfrm>
        </p:spPr>
        <p:txBody>
          <a:bodyPr>
            <a:noAutofit/>
          </a:bodyPr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The Project provides the “frame” or context in which the judgments are made </a:t>
            </a:r>
            <a:r>
              <a:rPr lang="en-AU" dirty="0" smtClean="0">
                <a:solidFill>
                  <a:srgbClr val="FF0000"/>
                </a:solidFill>
              </a:rPr>
              <a:t>(ideology)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4/5</a:t>
            </a:r>
            <a:endParaRPr lang="en-AU" dirty="0"/>
          </a:p>
        </p:txBody>
      </p:sp>
      <p:sp>
        <p:nvSpPr>
          <p:cNvPr id="27" name="Subtitle 11"/>
          <p:cNvSpPr txBox="1">
            <a:spLocks/>
          </p:cNvSpPr>
          <p:nvPr/>
        </p:nvSpPr>
        <p:spPr>
          <a:xfrm>
            <a:off x="755576" y="1340768"/>
            <a:ext cx="777686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Project is a practice </a:t>
            </a:r>
            <a:r>
              <a:rPr kumimoji="0" lang="en-AU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an object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2181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10</a:t>
            </a:r>
            <a:endParaRPr lang="en-AU" sz="2400" dirty="0"/>
          </a:p>
        </p:txBody>
      </p:sp>
      <p:sp>
        <p:nvSpPr>
          <p:cNvPr id="3076" name="AutoShape 4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78" name="AutoShape 6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0" name="AutoShape 8" descr="http://www.clipartbest.com/cliparts/4c9/7qM/4c97qMB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6" name="AutoShape 2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28" name="AutoShape 4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0" name="AutoShape 6" descr="data:image/jpeg;base64,/9j/4AAQSkZJRgABAQAAAQABAAD/2wCEAAkGBxMHBhQUBxQUFRUXGRwbGBYYGR4fGxweHB8hIB4nHCMgISokICAlHh0hIjQhJSorLi4uICAzODMtNygtLisBCgoKBQUFDgUFDisZExkrKysrKysrKysrKysrKysrKysrKysrKysrKysrKysrKysrKysrKysrKysrKysrKysrK//AABEIALQBGAMBIgACEQEDEQH/xAAbAAEAAgMBAQAAAAAAAAAAAAAABQYDBAcCAf/EADYQAAIBAwQBAwIFAgUEAwAAAAECAwAEEQUGEiExEyJBBzIUI1FhcRWBFkJSkaEXJDNiQ7HB/8QAFAEBAAAAAAAAAAAAAAAAAAAAAP/EABQRAQAAAAAAAAAAAAAAAAAAAAD/2gAMAwEAAhEDEQA/AO40pSgUpSgUpSgUpSgUpSgUrRvtZttOuES/nhid/sR5FVm7x7QTk99dVrDdFm2sC1W5iM569IMOWcZx/OO8eaCXpSq7vfcy7Z0curResxVYo3YDkWZVJwSMheXI9jAHkUFipXLdUv8AUdIS3kudTgKXbunP0kMEa4Z0aI5UliqgcSzZJOC3VbVy2rbR9WUuby2jSKST1cGRjkiYREFeARRyw4Of18ig6RSo/T9bt9QtQ9rNGRwDn3LlVIBy3fXR+a96Xq9vrERbSpoplBwTG6sAf0OD0aDdpSlApSlApSlApSlApSlApSlApSlApSlApSlApSlApSlApSlApSlBiurlLO2aS6ZURAWZmOAAOySfgVS9Q+p1rFCTp0c8xL+nGwjcRPJkDiH4nvsnx2B1nrPz6jzyXl7b2CyrBFdrKHkaPnyYFAiKMj7ixyPPEHsYNTOrbefVdnSWt28ZldMeqE4qHHasFySOJAwc5680FY0XZT3Oh3g1m3hW8mWVfXZxIrmTLKQMdKpIUcvcAD8YzI6bsGC52vDBq8EcRR0d0hbKuY14DmSo5cl8kAHPYORmtzbkeoxahHHqENvBbxRMpELZRzlfT9NSOSBUBBye8nrwatdBxqzW5N22mI94LOK4lhM0C5YK8aGNCwB4qrOzZOAFAGfAqT1XRLbZO6raRSFtJkkilEwklRD7DhfcQpkIH3AqOHWK9afrbaVr+oy6ZBez27yMI2SN3iEwX8wBAORzKpHP7fjIz30axZrzS4zqMYR3RTJETyCsQOS5+cHI/eg09C1WDW7Z/wCnAFIpDEOhwJTGChGVK+MEePHRGKrn1IvZdQiOnaTC8skiLLLxZVxCJVDAFiAWcBlAJGQGq628C20QW2VUUeFUAAfwBVW3Xosza9b3ukRJLJCrK6M5QupwVxj2sVPLCvgZbORQQWpfT6I2tkdNsI8KzGaB5FDYlBPF393NUc5wM/aCp671vqHolpoMb3FjO0F3wiFrEhJJaIniFRTl+eeJLhh5P61fdtS3U9iza4gjYyOUTKlljz7A5X2lsfp8Yzk5rQudttNvUXbGF4jEkbJIhZh6bM6lO+IPMq3IgkcevOQG7tzcMOu2KNbSKXK++Pw6sOmDKfcMNkdipiuSbmSHb+64pdPt5bcQ3StcXhICstw3KRWz75EPYHfFDzPwK61nqg+0rHJMsWPVZRnxkgZrJQKV5lkEUZaQ4ABJJ+APNc5n3nqL6Ob+2tYEtAiOkbsxmmVzgBSvSP49pVh7hgn4DpFK59JrOs6fcJJcQQXCytIBBFyVYwo5KzTEN8AjDIuTkddCrdtrW49w6LHcWgIDjtWGGRgcMrfurAj+1BJ0r4GBbAPf6V9oFKUoFKUoFKUoFKUoFKUoFKUoFKV8z3ig+0rHFOkxIhZWx5wQcfz+lUDeF++4NbWzso7treKThdvbsoyZI8ouQ6sFHIMzEccjBB7oPe7JTre9oLSG6FqY4zNHIvEyPI4kj4pyOCFQMTgZ7HY6NWbbekS6WJm1Kf1pJpA7ELwRcKqgIuTjpcnvs1ByfT2PTblJtpv+EmRSPtDRyA8SQ6dAcuABZOJwf2GI3au+YNM0eNNcnLXLzt60ZVlaFpCznCOeRiQ9cl5AZz0AcB0ilUXYEKXOuXlzo6enatiNAGYiaRGYvKMgZDBlXl2SVYZwO71QcztdTk2IlxA0FzJylY2mVBhfmwKoGQZV2LtkyfoO6vurTOmmubJ4o3AB5S9ogz2WAI8DOOx3801vSI9bsPSvC4HJWDIxV1ZTlSrDsEGqx/07WWNxe3t6/qRpE5DopeJAQEfCe7PI5b7jk94JFBO7P1Z9b27HNeKquxcEKcqeDsnJf/VuPIeeiOz5qZrHBCtvAqQAKqgBQPAA6A/2rJQKUqE3drTaFpIktlV3aSONAxwuZGC5J/QAk/vjFBTPqvrUV1qNvp0r+n6jo8shmCRCPkQyuFPNiwBAUgA8gc+04WUY39rxOopeCywj2yEBYXUKVYuQT2zP0vTjiDkdgTOyNpLZ6NImsw2ztLyDyoefro5LEvlR5LHA7wMdmo/bd1fbdtYrJrS4dxKFEzv6kRh5EEhwfywkYXCt2Tno9mgj9G+nw1K0uotYimWVDLHbSzN6saRux9L0Q0jEcFVTywh92OyMjxrO4LjYOovavOZVlSJ4JJ+TekTIkcnJiRlACzDJ6wMnuusVzzdOqw6J9RYZLmUcXtmSdOHqcEVwV5YP5SOZCS7DH5QFBFbo0i4t9Agub+9e9haaMyxPwSGRJHxER7DxXLIGByCvI9ECrro+n2ENm1lYJGUeMStFlnRkc8cqzZDL7cYB9o49AEVtaLqcO69IdggeEu8fuAZJFU45DIwyn+POR8Vl0fbtrokrtpUKRs4AYjPhc4AyelGegMCg19X1GDaejRiJMAkRQRRrnk5B4KoH64Nc00zacn+Cnu9Pe+N8SrY/MQpIzgzmOM8Ay4ZjgjshsHsEX76h6TLqekRtpnq+tBMkiekUD47STjzBXl6btjPyBWfbm4ZNZ1B1NtPFEkUZ5zIyH1CW5p7gA/EAe5cjs/tQVqPYISOK50We4tJCJXmkkYeuwcZUSMwYAK3nkCcY7yoqf+nO4zuTbavcPE80bNHKYzlSUJAYeCA4AYZA81j3/osutJbCCFbiJJuU0LOEDgqyjJIIKqx5EYz1kdiqr9QtJtdvyerpz3Ed0YlNukKOwAtjklguAVbkEYyZ85/Wg6tStPR7v8fpMMuVPONWJQ5XJAJ4n5Ga3KBSlKBSlKBSlKBSlKBWK5uEtIGe6ZURRlmYgAD9yfFZa5zuX1t17p9C1itnispVZ0mcj1WeI564nKxiQEjHfIdig2tw7/gvNJePaEhubqRXWIQ8SUIUnkeRHgdgDJJ6A84hdQ2fx0WK50tL95nnR5i0jJcmHw6D3qeLkZwzcgG/9QosW79Be3ltLjb0DO9ueDRxSCJnh4548iQCokVDg94zjycze3dTm1Rpmu4XhjDgQ+ovF2XguSwJP+fOD11jrrJCq3f08FhCZNrySWjrBxCx+WkB5KZSv/lx2MEHPXfZzD7W1q4Opz3llY3LiQKkyo4AS5CYl4ws45HmkaljxIGf3z1uuaXF5cbFlvRDbzSJNITaPy5wiSUrxQoGDJymdyWOB9oB8UF+0WSabSIW1ZVSYxqZVXwHIHID+/7n+T5rZMCNNzKryAwGwM4/nzWjqV2U02ThLFBIkYd2f3iNe8sw5L1hWwSQMg+cEVqbK1SXWNAWW+4Fucih0BCyKjsquo/RwA3Rx31QTgGB1X2njzWhp+tW+pysunTxSMueSo6sRgkHIBz5BFBv0pSgUpSgVTvqefxeiJaRqjSXcgjTn9qcQZC7e05ChP8AnyPNZvqBuf8AoOllbFv+5dcxjgzBVDKru/FSFRQ2ST/z4qAudgnXNMjmF5LcuXEyi6U+i45clDREAp7Pb7Av8YJFBZNAtNRj1MHWWt1hjjZAkHLEhLAq3EqPT4oOPEFvJ7OBVmqi7d3PMt/enc7wxfho0DQxtzOY05yyIOPP02EiYHuPXn9cs14bjf1uNHuJpOSmSdOQMCwFCF4jwGMoVu/ceTYPHqgutUC7v02z9Rpn1aRI4LuKPDujYLoGXh6meCAAcvcASXwDV/rW1OyXUtOkhufskRkb+GGOv3oNXQdWXWdDjuLNGCupKqcA9Ej+MEjo+CCD4Na+3ddfVLq4ivoDBLAy8l5h1IcclIIA+Oj1gEHBNQtvtrUreWJY7+P04QfTJgPJsqFCyqrqjKAMjABzjupzam3127ppQN6kjszyy4wXdj+nwAMKBk4AAoJmlK1tQv4tMtDJqEiRxrjLuQAM9Ds/qeqDZqo/ULXYNO0p4wwN1IpSGNIlmky4+Iz1ggH7uv58VoX/ANRor6FYtuJLJPPlIC8bxocq3vDMvaLgZI/UePIim2B+M2E6fheF45jLmWRWkcxsvMiQc1RpFU/qPGRQWP6c3Vva6DDZxTxPcRR5miWRGZGzmQYXoBXbjgdDoVb6o1/9P7S+0uFr2Jbb0UlYxxMfTRpQGY5AUkIwyMYGMjGDUPtP6jPb7bRtbt7pkjwr3RRQGDE+kxUsHPJCnuAwSSaDqNKoo+ov4W7A1yzuLeNxIY2wXciJgrc40BZB3nl2vjvurraXKXlqslqwdHAZWByCCMgj+1BlpSlApSlApSnigVzezF3qm8Lu82/HaAIfwpEvISS+iXDMrqhKLyYDA5cvTAyMCvkmr/443MYLG7nhtgqOnpRyIZ8FvUIk4ghBgAMGAJ+GyK1dR0S5+n9tdz6O0csUwAaWQ8bmNnwisZOJVkQtyJYZ8kk90HRNBt5rTRok1WQSTKgEjjwW+f5/TJxnzW/Vem1qF9O9K5uR6ht/VMkRC8lXp2iY+37vjPWR/NY/p7LLcbbD3TSOjO7QNJ95gJ/K5eSTx+WJJGM/oAstV76gtHHsy6a7j9RUTmEyw9ykFTlSCuGAPIEYxmrDWG9theWbxy54upU484YYP/3QUXQNjQaho6SXd3cXBeJYzJHcMqcFJ9i+m2GTJweRYkjOezm+W8C21uqW4CqoCqo8AAYAH8CucepPtPcVjBrt6v4VQ3pP6ZQucJEkUnH2YBbnyIB6JyAK1937lst1WUUekuTePM8NviXi0ThiPVIVipT8sYcZOGwMEkUHS9QtBf2EkUpIWRGQkecMCDj9+6pG89Ot9vaBE9lKlvcwowtiixK80nAKFxx7DEKCq9eM9AVc9Ukki09zYtEJABhpc8B32Wx3gDJxkZI8jzVBudUud6aAluLYhpnkhnuOGYVjVmR3ibn5JUFV9wzgHI7IdFtSxtU/E458Ryx4zjv/AJrLXmNPTQBfAGK9UClKUHPt56gul77tJYjM5WJxOkMQkZY8gqWGCURmDAsCCQv9xa9ua0NdtpJIkZUWVkRiCBIq4wyhgDg5I7HkHGRg1W9Zuhtrfv4m9aRbeeFVd/S5IrIxVQ0n/wAaYfkc9Ejz5zZtt6yuv6MlxArKrluIPyFYqGHQ9rAcgcDoig8attiz1mblqltFI3jkyjJA+CfJGe8HqtnTdGt9KZzpcEMJftzGiryxnGcAZ8n/AHNRu3Nbmv8AUriDVoo45YRG35chdCsvLj2VU8gUYHrHjFWCgUr5yHLHzX2gUpSgVzzeUsuu7vSwt5oYRGsNwiyoWM0iu7YGJFPBRHyOPkYJ8V0Oud3jT69v+caZdR20loojRCiuZg3pyvzUsG9PPFcqF89MexQTm7ttNrGhRR2qwmWKRJAGBRGwfzB7clQ6lgcZ8/NbG3Lm+ur2RtchSGMJGEQMrEuOXqEFfCH24B76z1nFbm3NNk0rSxHeymZ+Tuz4IGXYthQSSFGcAEnqpSgpn1LuXjtLeLlLHDcS+lO8S8n4ujAKuFYgu2Fzj+4zW8m1El2sLK5nkcIVKyKER04MGjwqrxHHiOiO8d1K63pEet2Pp3nIAMrKyMVZWU5UqR2CDWjtzbQ0S5kklnmuJJFROcvHISPPAe1VBPuOWOSaDR3Tef0u2t7e1t/xlxKkiRiUjsLH7zIxB6YYB/UkAkZqs7Y3BJsa0/CbjiPpROn/AHKYWNBcMWUMGbOFJI9nIAAj/Lk9B1bQrfWJIm1GPmYm5Rnkwwfn7SMg47U5B+RVY+qVjNc6NK34tbe1EEgkUge+RioQMeDHgeweOD2MZ+Au4OR1X2ojaWoHVds280sZiLxqShz7evjPePkZ+MVL0ClKUCsN66R2bm6YKgVizE4AXHZz8YHeazVH7g0/+raFPAxI9WJ0yPI5KR/+0HPNjbpGj6DHbrHcyt6ypCDCURomkKBomVAGARfVZmxlmPfYFdQliWaIrMAykYIIyCP3BqhbR3kI7azs71ZDds3pyRGL0mjAQtyVAMGJSAnLIz2RnFWTd+rT6JpLT2MUUixqzyh5Cp4IOR4AKeTEA4yQKDwmydOQnFlbHOCQ0asOs4wCCBjJ6GPNTyqEUBBgDoAV4tpvxFsrqCOSg4PkZGe69k8RlqD7Sg78UoMc8C3MJW4VWUjBVgCCP3B6NR+r6BBqum+jKpRQVKmP2MhRuSlCPBDDNSlKCk/9PjNz/GX94xeJYWIMalok5YVzwJYnkcufd2ewCRVws7ZLK0SO2AVEUKqjwABgf8VmpQKUpQKUpQeJohPCyyeGBB/g9VzLZuj3es6fHJBeyxW0UjG1DIrzFFUxLzbCqYyAWC8TkEHlnGOoVzLULa82WkqaStqkVzcj0pweJjaR+WJlZSpQDK4XvvypOaC6bW27HtyxZIWLvJI8ksrBQzu5JJIUAD9AB4FTNV/cOr250ycSXLxCFElkaL7xG3YKkg5VsEZXvzgg1m2e9w22IDrJLTcSWJADEZPHkB0GKccj9c0ELPsYNHLKJALxpWkS6YuSi8yyggOuQsZKYyBjrwSKmtn6nLq2gpJqAXnydSy5CuEdkDqD8OF5DsjB8mqzru9bb8BcwbptuMqBWW1duYm5DkgUqCCxIwVwRkHsgHFk2Vpj6PtiGG7+5QTjJPEMxZVyf9CkL1gddADAoJylKUCqbu7S7nT7qfUNuyL6ggxJA8fISiISFcMCGU5fwPOF8VcqUFE0feVja6JbQX94snKFlecvxwUAVuZLc1JJIVj5K+ckZ2vpnGX0yaaFWjt5pedvEzFuCBVUkZ+HcM4x5DA/NWhbCJLhnSOMO3TMFHJh+5xk+PmtkDA6oFa9/drYWLy3BwqKWY/soyfNbFUj6pRcrS0adEkiFyokikcIjF1ZU5kqw4BiCes/I7AoNC73dqkOmC8NtbpbsYgkDs5mf1uKqeQGFIZxlCmeiAT5qK3c2tz2qpd8ZIpRM8sdrlOMcZXCich881JOOKk4Yd+BedO03T305rC1RHiCJI0TcnDK5JRsuTyBK9HJxx/ao7empvoi2lpo0kVoJucaysgKxhEwgQZA5FmUAd9A9HFBP7XvYNQ2/BJpH/hKAIDnKhfaVOe8qQVP7ipSuXxRX/05spTAPxFhCVchyDKQ/cxjIK4CtybDg567PI46bFIJYgyeCAR/BoPdKUoFKUoKT9Ro3F3ZNpLvHdtI0URBHDiw5yeqOJJQCIZ44PjsDuvUGxXmCDW7trhBObhovSRYzJyLDGeTKmeyvIgnPwSKyfU+KCXQkOoSWsbJKjx/iSQjFT2px7sMuQcA9ZyCK0tobyfUnu5tXkgWGCNPbG4k7ROc0icRy9Mh0wDyIwfHYoL7UTuXR/67YLE5wnqI0inOJEB9ynBBwR8eOhnqoS5vXk33brpc8zh1Mk0fRhWAoQpU4+4yhT5LHkf8tTG6dafQdNM0cDTIgLykOFKovZIB+44zgdeOyKCA/APtDX4F0Ph+GuZVja295ZTwdmlVi5x9o5Djg+Sc91eK57HPBuXfsEmgqMwD1Li5HIHBVkELDA7JKtjOPacjxnoVApSlApSlApSlApSlArXvrKPULYx38aSI3lHUMp/kHqtilBV3+n2mtAym0iPLPuYcmHXEYLZIwMYHgYH6Vo2+3tUtmiSO+hKQklHaFubDgFCSqrhWX5LZ5E4Ix4N2pQQu1dB/oNkwmf1ZZHZ5ZcY5FiSABk4VQcBcnAqapSgUpSgUpSgUpSgVhvLSO+tjHeokiN0yOoZT/IPRrNSgjNF2/baFz/pMKx88ciM5PEYXsnwB0B4FetZ1a20iAPrMsUS5HEyEDv4xn58+Kkap8W2Gk39NdahDDJGyx+jKW98fBeJULx/zFmJPLBGOv0DS+omlWeuaAb25Mk6JC3piJ04/mFcSLyIXmvkHPjIwehVi2Tcy3m0LSTUyGleFGZhjvkoIPXWSCCcdZzXK7jQ9Pg3ha20IneFbhobgzZWCSTi0qKzAgM4PABeOG+ckk125RxXC9AfFB9pSlArxPKIYWZ/Cgk/27r3Whr+pLo+iTzzjksUbuV/1cQTj+/j+9BR9o2Mm5df/AKjq9vbFJY4zEeZZ4QoJVccPuYPyJ5YwQMGrVqezrDVXzfW0THxkDiSM5w3HHIZ7wcjPdVPamianp2lxRWYtIYXlExKchJGpkLujL6YEhKER59nHGMdA10mgqN9swWl8txtD0bSZQwcCJeEqsyMQ+Ox2nTDxluq1Ytn3l+kabju45YRM0zwpG/ZJY8A7SE+l39rA9ZGcYxeKUAdDqlKUClK1tQ1CLTbfnfOqLkAFiBknwBnyx+AOzQbNKp9jvcvbLNqlpNBbSDMc/JJFIYBo+QQkqXzxA7HLC5JIzM6FuS310sLFmDqAzRyIyOA3g8WAJGQRkZGQRmgl6UpQKUpQKUpQKUpQKUpQKUpQKUpQKUpQKUpQKh9yz3kNvGNuxxPIzhWaUnhGuCeRAIJ7AHXYznBxWzrk09vpMjaNGsswGUjZuIbvsZ+DjOP3xVBudW1bceqINNspbUIsnqJdMBBIjrhclULF8nPEHrHf3UGnPqcu+7u0t/RlR4puV8FjURKYyrDErAkMcLhVPLBIPVdZqC2Tt7/DG3kgyrMCzMVXivJyWIUf6RnAz3gCp2gUpSgVgv7Vb6xkinAKurKwIyCGGDkfPRrPSg5posl5tfUrHT7w2sUQLt6qNgSxqqrxKuM+s00gfIYf37zJ741pLjRC2jXEyzrK8ESRYBa5BwqyKwyV5D59pDZORin1RhW6is47xHML3AEjxx85B7W4KmFZkLvgc1wesZGandN2tYadcK2n21ukkf2sEXmvLP8Am+7vJ+fk0ExDn0V9X7sDP8/NaWt6xFoliZb4tjICqqlndj4VFHbE/oP3PgE1lXU4X1EwLLGZgvIxBxzC9dlc5A7HePkV7vLJL3h+IGeDh17Iwy+D1/Pig1ND16DXI2NgWyhHJHRkdc9qSrgEAjsHGDUnVE19om+oFmLQTRz+p+ZKwkWJ41iZjGpI4OTkNxXrok9jFXugVT9yFrTeNrPeRySwJFKqelE0jLK5X7gMkZQe1gOveCfcKuFKDRutLhvtMEMiYiHAqi+3j6bKyYxjGGUdftVM+oN/aQa1bn8QIryN4jyMjhUi5gycwPYOSZ6IyR34UkdBqKn02Gzju5ZSVWYcpjnocY+BI66PAD/YUEop5LlexX2qf9NpA9nciykke3ScrAshYyIoRMhg/vX38iA/fEg4AIq4UClKUClKUClKUClKUClKUClKUClKUClKUClKUClKUClKUClKUEfrmjx65Y+le8wOQYMjFHVlOQVZTkEVQbO7l2XqF4LyK9uZWVVtpmUMkqRKPSQtEuRJyd8sy+BkmunUoOfW98uvfUCD1YXtvRRp1MsRSSVyvouM5wyqJFGfOQMEjupHe2rsmiCbQbllcO0caIiusswOBG+VYqOSspwV7PkVN67t2219E/qsQcocxv2HQ9dowwynIB6PwP0ql7G0S0/xXdlkHq20zCNW5llGMeo7Nnk8nI+7JyoH+noJyx0y81XciT7hVIo4FzFCknMGUhlLk8FI9jFeOSDkHyKttfCcDuvMUqzRhoSGU+CDkH+CKCF1XeFjo+oiDU7mOOQjPFj4BOByPhfOe8dAnwKnAcjqoq402Czhu5JiVWcFpjnxiMISMDIPFR+vioX6bSB7C4FlI726zlbcSFjIiKq5Vg/vX38iA/eCOgMUEluZbueeCLRX9FXZvUnCBynFeSjBIGGIwT/YYzkQ6bku9Kuvwl/by3M5L+hKoijEyJjkxBfClSyg5ADeQPirLfa7b6fqEcN7KqSSY4Kc95JAyfAyQQMkZPQyarVuWl+qBBlM4jgk5KUwLbmYygUgAH1FB7JYngftGaCX2XpMul6STqpBuZ39acrgL6jKq4AHWAqgfuQT81P0pQKUpQKUpQKUpQKUpQKUpQKUpQKUpQKUpQKUpQKUpQKUpQKUpQKUpQKpG+dBnitrm62/NKsjx4kgCCRJBx4EhOiXCeOyDgdVd6UHP7feti2nLaMJZ0W3Kyc43dgU9gS4UKWVpMEjI77+cZ3/AKacLfawl/LhS5laRIVb2RcyAI1yF7DA5UAe4kfubjVRuvp5aT3LFGuI0dxJJCkrCN3DFwcfcpDEt7GUZ7oNWTcF5a7luILYLfBU5FIQsbwMWwivzfBypDZJBOGIGOq1dGOobWYvqVu1ytxxlnMABaOYgh8Jn3KQsa9YGebE1cNE0SLRY3FnzJkbm7yOzuzYA7ZiT4AGPAqSoOemK+3hHaQ69am3iHGW6J4YdkKuixYcuuWHeQMAsM5wTcNF0K30JHGmJx5nk5LMzMcYGWcknA8DPVSVKBSlKBSlKBSlKBSlKBSlKBSlKBSlKBSlKBSlKBSlKBSlKBSlKBSlKBSlKBSlKBSl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776864" cy="79208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rgbClr val="FF0000"/>
                </a:solidFill>
              </a:rPr>
              <a:t>Projects collaborate with one another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64514" name="AutoShape 2" descr="data:image/jpeg;base64,/9j/4AAQSkZJRgABAQAAAQABAAD/2wCEAAkGBxQSEhUUERQVFhQWFiEZGRgYGCUfIBocHCEfHCUdGR0aISggHhslHRgdIjEiJikrLi4uHB8zODMsNyotLisBCgoKDg0OGxAQGy8kICY0Lyw0NCwsLywvLCwsLi0sLC80LCwsLCwsLCwsLCwsLCwsLCwvLCwsLCwsLCwsLCwsLP/AABEIAKAAoAMBEQACEQEDEQH/xAAcAAACAwEBAQEAAAAAAAAAAAAFBgMEBwACAQj/xABREAACAQIDBQQDCggKCQUAAAABAgMEEQASIQUGEzFBByJRYTJxgRQjM0JSc5GhsbI0Q2JjcsHD0RckU1SCkpOi0+EVFiU1dIOjs9JEhLTC8P/EABoBAAIDAQEAAAAAAAAAAAAAAAMEAAIFAQb/xAA4EQABAwICBQsDBAMBAQEAAAABAAIDBBEhMQUSQVFxEyIyM2GBkaGxwdEU4fAVIzRCUmLxknIk/9oADAMBAAIRAxEAPwDccRRdiKLsRRdiKLsRRdiKLzJIFBZiAoFySbAAdSTyGIokvdvtGhrKpoBG0an4GRj8KbXtlt3bjVbk3F+VtRNmY52qDirujcBcp2wVUUVVUpEjSSsqIouzMbADxJOgGIopRiKLsRRdiKIFtvbzRyCCnjEk2UM2ZsqRqSQGcgEkkqbKBc5TqOeLNaXHBVe8NGKHiSsN89UgJ/k4AAPVnZicGEO8oJn3BeWatAGSrW9uclOG9vcdNccMO4qCfeFF/ooP+ESSTnrxG7v9RbIPowQRtCoZXFcuw6cejCiHxQZD9KWOO6jdyrru3r4ZJ6MZ4GeaJdXhkYsco5mJ27wYDXKxINgO7zwN8W0IrJdhTjTzB0V1N1ZQwPkRcfVhdMKTEUQ3bklSiq1KiSsG70TtkDA6XD2OUrz9E31HniKK/CxKgsLMQLi97HqL9fXiKJX343vWgaBGaOPjZzxJQSqiPLoFUgsxLiwuOR1wColfGy7Gax3ZKzQCcTZXtz94lroS680Yo1hYEg81BNwCLGx8evPBWOLmgkWO7cuEWKMxzqwJVlIHMg3A9eLLix/f7e/3YTFE1qNfSI/Hn/CvyHxj5c8yrqzfkos05BCLa78ki09Tmb3wZRN3o7GzApbr0fkwI5H1YRLTHiw4sz7/AG2I4cHYO2rbtwN7fdamGY2qYxc/nV5Z18+jDobdCMbNNUCZmsM9qRliMbrI7tPYEFQ6PMmZoyCLk2NrkBlvlYAm9iOYB6YYQkTxFEvbW29IJDDSRq7p8JJIxCR3AIFgCzuQQcosLHn0N2sLlR7w1UstUw98q2B/NRKg+hs5+vBRCNqCZzsC8UOzuHJJK0skry5Qxe3JLgABQB8Y4I1gbkqPeXZq7iyouxFF2IouxFFDWVaRIXlYKosLnxJsB6yTa2ISBmugE5KjsAEVEQo+MIQPfQwfhBLHLk4nJwwFgnQm/TC0mpsTMev/AGTxgSKuxFECl3rhuRCJJypsTEt1uNCM5IQkeAOLBpOSqXAZpA7UttBpqF4YXNREZXCSocrR5VzKyre9yFsehHXEMRdgVwzNbzkK3olim2UIoCZpmy1NTKSBwzblMGJzNburGxJst+gwInVAARQLlDpJqemingoZXNLKc00r2XiAD0EChQIwCbm12vbkNUaurLTycfS9PumIYb89+SN7sbvEus9QLW1jiI9E/Lf8rwXp6+RKSkEIuekfJUnm18BkgG6lGszRRSC6PTsD/wBMgg9CCLg4DRWMso7flFqOg1e5o5qWcKHKzRnPFJb0l5XIHMfFZfPpcYXlY6jlD2dE/lvhEY4Tssc1s+6O8aV0AkACyL3ZY73yN+tTzB6jGxHI2Roc3JIuaWmxRzF1VCtobvU8z8R0IksAXRijEC9gxQjMBc2vyvjoJGS4QDmqE26Shg9PNNC1rNduIr+GZZL8rmxBHPrjoe4KpY07F4XYFX1q4beIpSD9JmIv/RxflnKvItXS7qP6aVkwl11YKY7eBiAAtfW4IbztpjnKOvdd5JtrLyNmVw0JpX/K76X/AKPft/WOLcsdyryIXpdg1T/C1MaKeYhiOb2PI7D+4McMxK6IWhTNuubm1XUgeF0NvaUJxzlXLpibuU+z92YYnWRs80q+i8rZipta6j0VJB5qBihJOauABkjWOLqp7U2rDTLnnkVB0udWPgo5sfIXOIolf3XV1SZnf3LG66RIoMgB+XI1wGtzVV0PxjzwdsO9AdNuVLeRZYKFlo9GjRVFhcrGtgxUdWCAkefTBskub42z91kcb5KiFs80hlYLfPqUJVSDK1yBZ9D011GCzxhjeYcTkkqSZ0z/AN0CwwOzfkOIRDbjxzko0SLBCAiu8xlOWO+iMQAo5ZiL3ygXIGPNVVQYjybDd3Zs+69PDGHjXdgEwbr7CMhWeZbILGKMj6HcfdXpzOtrFo6TkhrO6Xoqzza+AyTmvPDyWWebjNeeD5hvsTGXQi00nH3KcqOranDb2yRUx5b5XXWN7Xyt5jqp5EY0ZI2yNLXZJVjy03CT9hbXmoajihDnTuTxA+mnOwPIkXzIT4kaXOMiF7qSXk39E/l/lOvaJmazc1uezdoR1ESywsGjcXBH6/AjwxtJDJZn2ib8VlJWNDTsoQLGbGEv6ZNzcHoBywtNOY3AYZHbZMwwiRpOOzIXRvsv3qmr/dPGZGEWQKVTIbtnzXBJ+SPrxeCRz23cLKk8bWOs03T3gyCuxFF2IouxFEL23tyOk4ZmDCNyVMnMK3xQw9K7agWB1FuoxFFdoaxJkDxm6nkbEfUdRiKKfEUSZWbPmjrJZjTmfiWEciMt0QD4MhyMovc3UnNc3tbBY3huaFIwuyXyj2xG5KMeHMvpwyEB18yL6qejC4Pjg7XhyXcwtKB72b38BxBT5HmZcxJN1jXkCQDdmJ5Lp4k8rkY0vdqhAnmbCzWcssSiWQIl/eYgQzH49gBa/gLG5xm6V0gImiCI3OX52pjRVA6RzqiYWviAnXdfYXFyzTLaMWMUduduTsPDllX2+FkqOk5Ma7+l6fdas8+tzW5Jzw+ll9XniKLOtw9ZoP8Ah2P/AG/34zaHrZePynKjoNWiY0kml7evYplHGiF5kFiB+MTnl/SHNfaOuF6mnEzNXbsRYpTG66H7i71iik98Zvckx79/xT/LseSnk46WB8cI0VQWHkZM9nx8Jioi1hrtVLtPd22nIU4hTJH6GWxGW4tf1/Ri9fqawva9tt0Si1rG17X2WTH2ER6Vkgz5XaMDPa5IDknTp3sNUgIZY27kvVW17i/etWwyllRg2vC8706OGljUM6jXIDyzEaAnoDrzxFFexFF2IouxFF2IouxFF2Iohe8DUixh60Q8MHKDMAQC2lhmHXEUWGbzRk1NXCgiMIqDIDEoWzAZSkZHK6gK99LjS3TJqZeRn5RrrOtbDd28MxZNRwNlZZwuM8d6oU0mdlyxo8CfFY2DkchoDdB9fq5qwyMgfrSC7vT7+iZe10gs3AJp/wBb5/5tEfD35h+zOHhpSLcfL5S/0jt6i/1yqL29zRXtf4VreHPh/Vjv6lFa9j5fKn0jsrqRd76i+tPCB863+Hjh0pFsB8vld+kdvS3sGqlp3RgIm4UZj1YjMCF1vlNvRwtDVMie51idbH1RXxF4A3JiO+k38jAf+cR/9MNDSTP8Sg/SHeuXfiQgH3NFqL/hJH7HFjpGMG1j4fdc+ldvCXdp7SvK0xjSNH+ECy57N8sXRbA9Rr4+OEql7KkjUBDvX82I8TXRDE4eiGV0LCRW0KHuguxGUKLKt1v3OZW/q8MQTmVlnHEbhf1271djAx2AFjvwWp9hIHDqyqqo4qiytm5Kethp5W018cadLfk8TfiLJSqtr4C3A3WibV2TFUqFnTMAbjUix8QQRqPHDKWVfdrYEVDDwosxu7Ozubs7Mblnbq3IX8sRRFsRRLe/+8BoaXiKbM0iRiyZz3jY5UuMzWvYX+nFJC4NJYLntwXRnihu4W9UlVJLDIkxyqsiSSRqhKOLAMoOpzKxBA5Wva2o6d0jmfu21uzJdcADgnbB1VdiKKCurEhjeWVgkaKWZjyAHU4iiyTtB3rg2lDHDTqWQNxHkYFWjIuOGoOucgsGPQG2pOiFZVsYywxJ/LpmCFxNzgEG3d2D7psSMtKugA/G26LblGOp68uV8Co6Q35WXP8AMVeecW1GJiloqMMR7kQqHCM4hXKrNawJ6nUcr2w66pibKIi7nHYldQ2up23Xoz/6aL+r+7ByLrl0mpsSn/0gI+DHkE5GUrcWyXtr564Ra8irLb4WTBA5EFOybu0g5U0P9mP3YeSy9DYFL/Nof7Nf3YiiEb5bLgFNpDEPfE5Io+MPAYXqnFsLiCiwgF4uvm5+yYWpQXgiJLvzRTcZjbp4YvB1TeAVZOmUZXYNKOVPD/Zr+7BVRJG8GxxTvwmF4JbiPy8Yz5jmvl6sY9bTmN3LR/8AE9TyBw1HJv7E5FjNTAxUSFldRa2dAMubwJBFjbxHjhyikD48P+fZBqQQ7FanhxLrsRRUtsbVipYjLO4RF6+JOgAA1JJ6DHQCTYLhIAuVkG/W+rV8nCo1cQ068dye45dCrKyB1OinWxtmN/DUogOIcEs6qbYFhz27EwrtmHY+yoqmFI55KllLFWy8R5LsbEKzELcgLY2GADAJvNM24m96bThaWONkKPkYEhhewPdYcxY9QD5DHVxMuIos57R98VCvRwFSzDJM5sQgOmQX0Mh/u+vClVVCIWGLvzFHhh1zc5JG3d2H7o0Ay00eht+MI+Ip+SPjH2eOFKOlLjy0v52o082qNRi0G6ovxVRR6goH1ADGsklltfS0sjzy55ZiZipcHuoCfhApBzkBwq2tqgtgZaS8Bd1gGk7lpezK+OeNXhcOhHPr6j1B9eCLiUcn+0xcge/kjz975evCLR/+w8PhMnqBxTxh5LLsRRAd9fwYfOp9uFqzqHI0HWBS7ofgqetvvNgkHVN4D0VJOmeJRaWVVF2YKPEmw+k4KqIZJUU9YjQk3DLmAIKkjo8eYC4BsQw8sUa9klwCDsO1dsRiksNPR1AswFRCc0bnRZFOlyB8VhcMOh9hxkPY6jm1m9E/n/E+CJ2WOa0ej7VqV1BMU6sNGXKDlbwBuL+R640jVwjMoUdDPILtbfZmFaj7TaK3e4yXNgDETf8Aq3GIKuE5OVjo6pGbPMfKXO0TfGiqqQqkkiyRsJEzQuFJFxlLZbC4JF+hIwaCrjDwWkFK1WjpnRuY9pA32Wd08azSKX+CnhdLscoRihKkm40LAc+oHjjRrrlge3L89Vh6L1WSOidmPP8A57pi2PtWjeoincCVYnWXN7mUS8TLezMjZG1ZWLWBuvLGO+aKJ1nOsvSQ0s87daNtx3LSF7SaLS/GBPTgsfrAIxBVwH+wVzo2qH9D5fKZNj7UjqolmhN0a9iQQdDYgg6g3GGAQRcJNzS0lpzCyTtP3cWnqI+A2SOqzu6/JZSpbIemcya+BBtz0za+NjP3bY5fnBM0znHmbF62FtVKalgQo5LcTKqC9gja8zYekMOxvtG1zjsHogObzyAo9r7wibLCsMlywdgSoORTfkW1BIA9V8EZPG0hxyQpYnuYWtzKUJ9nOTJmNg8pkCtOAqm5IOUXFxyuQeuuD/WQdLVJPokzRVJGqHgN7zfCxui2wt4GpFylYXBVAxE+ilBlzOVjIUN3Rr1AFzhd0+viBknY4NS4vmbqnUbZdp0qE4ebjEi12X4MjSwBOEWvP1RNtnwmnN/ZA7Vp9JKWRGIsWUEjwJF7ezGilVLiKIFvn+Dj5xPtwtWdQ5Gg6wL3ucwNKlvlOP7xwSDqm8B6KknTPFDd56immkiSRnlRS4kihObXQjiLfLoyW7x0ufHHZHWC4wXKXtn1FXmRJKkyPFmEapEGlVXAFma5CDujnflzwpDAyN7nwttfPd4IjsrOKj3g2ZOnDZkUO5JBkcu5C2OVm5ICGIsL4lVzI7yG98OHarw4u5uxBghZS1kZn7rHNlCMp7g8QBc8tb2xn3AcBiAMcr3BGP5kt6CK0VwAS7PG1jfm/gxuvjU1tRCqhdBeWxRzbla4UG/TU4gk2FxN/wDXMe/oEQxWFwwAD/bI+dr+JXtqfJdiUdlfLw2NjGSCwkJYnOrKpu2hW1ra3xo6PrIoLucy9xgeGy2zHxzWDpeiqKmUU7X6ovjwtmTme9fGja5LIJmHfBLWXL4qpJ15gfbheprpKk895aMrDf8AnetKh0XDRNtHGHHO52j87laSufmkPddbobgXPUv4LYg315YQMTcnOxGf27Vqiofm2PA4jEDvPZ4qQbQc/igLLdgzgG55W/Jvpf6sV5Fo/t4D8x7FYVMh/psxuQPwdvktQ7HdokpUU7WzRssosdAJQQQOujxsf6QxtUD9aHDZgvOaWj1ai52gHvUPbB8LR/ozfscD0n1Q4pak6RQ3d/Z0U1LFxUDZS9uel2N+R62H0YchF4m8B6IMh55U826dOVdVjUBgSFsCocrkz28QMEttVLrO9nRRmFGEai6A+iPD1Y3ow0sBsvITukErm6xzO1aHuzshBTUxeNeIsYIPhfvDlobXv5HGGbE3XrWggWQilH+02+db/t4QZ/Mdw+E07qBxTqRh5LL5iKJd35ZuAiqBdpVFybKtrtdj4aW9ZGA1DQ6MtKJEbPBSnEzrTPlaSoiTO7BDw4tSSQW5tqSLXPmMUYH6oaMAPFWJbck4qnVpGYAHlhpZqdpI21ZePCG7uTJ3mKshS3PvX8MEGBxF/lDcCRgbfCK7jVBFQ3CVYYXbWAPmNzHfNl5BVKEFha+cYan5r7WttSlK7WZfWvsyRXfpjxqUdMsxPs4QH3jjJ0mf2e9adJ00gOVK3tE12yXckENc6EW1Jvoel8Ji4dbEbcN1vzDatthaYgbNOQx37reh2KFpUAdgtPlv1JIU210t74WFu8LdedsXDXEgXdf1+LblwvYA51mW7zby51949lMbd5QtMoRdVJuEvrmvbvXt6OnTFMcCS43Pj2W2W38UTDFoDAAMr31b7b2xvu4LzT2YoRHF3kzBTKb201c21QfJ6Wx19wCNY4HO3p29q5HquLSGtxF7a2zDPs7Ni6CnBWI5EYG4HvhHEGuiA+imlypxHPIc7Ejuy47z2qMiDmsOqDf/AGPOzwG4di+rCO6DHA12I9O+YfyYv1XxOnd6X0hccSHOGG7Lt7/dQRjAFrTjbO9/9Rw7cMO3B57K6rgV6IcqmVWRkBva4zLmY8zeM+HM4YoZLvI2EcMRuHeldJw2iBwBBxAxsDlc7TgmXth+Fov0Zv2WL6T6ocVmUnTKg3acJRoxNlAZifABmJw5B1TeA9ECTpnilCvrmeaVkVyjPdSTMNLDkqrYC98DkdjgVdrcMQh5p1tYQRcrC8cpH3cV5R21x8VBG0ZNHguCEacKLy96l/djmsd58QrW7FU0GTNwx782hRso7p+Lo304XaT9S7h8Ih6ocU3bhr79My5chjUXRGVSwZ7jvEgsAemH4r2xSz7bE64KqJe36UGmCtYgypoetjf28r4XqnEQuIRYBeQKjspM2ypxoO7N9Rb92LU4/abwC5KeeUpGcceqJPdz5iegvc289Nf6WNbR7uY66wNMNvIy2e5H+zWoUy1ASPKpRGByhb6uDbrY2X6ML1TmF/NCeoGSNi55vjvurm/Pw9N83N9sOMXSfVDj7FbFJ0ilnZm6ssqCVaeZs4IzACxFzoL9MCMFS4DVAtmPBMNmDcb45ZbFLtLYs0C55Ypk+IGYDmeS6a28sCdTTMF3AW4o31jicHY5ZD4UNNsZ3jWVIahlW9ikV7HkcoC35jpjop6hwuALHtz81X6u1scuwYeS+ybvvcqaaq0Ob4AkXPW+WxOO/T1V8vP7rhqhkT25DPwXr/VCQ5j7mqLsbt73zPPqPHXTFuRq8MBh2/dV5duJvnnh9kM2ns7g9146hGbQAw5cwW17Nk5C41HljmpOwgvAA7T91DOHAgeg+E3dmm7nGqozeoSKMcdW4eUOyOgAzMlmBBYGxv5jDNJE4u5SQWOzFDnqTyfJNOBzwTP2xm0tESQBlm5/8nHNJC8Q4oNJ0ilzZO8dP7jEUhkBKsjZYmNsxYaWBvzwxHPE1oaXDAD0Q3xvJJsliCGnA14l7kC0J1AJAJBU2uLH24E+ZoODhbirtjO0eSkkgpzoTJ/ZDX+7in1A3jxVuS7F5Wmpr85AR+ZA+xMdE43jx+65yfZ5KoShsgEmUSk3MTcrHWwA64AD++X3GW8Ilv29Wxz3Jq3U2zHTloWduDlzA8IizljcAgcrG9jf14ejnZbnOHiEs6J2wHwTIu89Mfxh9qN+7BOWi/yHiFXk37j4INvTt+CWEKhZmEin4NtLHU8vDAKqRj4nNa4X4hEha5rwSD4KvsLbcK0TxuWVzxbAo3xi1unni0ErGxtBcL23hSRji8kApWqTfTmHdM3neNW18ibDG5Sm8IHavN14IqC7c249PkozuTteGFiXuqvGRf0iWBVmvkuB3pTp54zHvAJLzbit5jOaAwYeyubz7Tinng4TZssUl9CLXaK3MD5Jxl6Ska6IapBx2cCnKVpDjcLRtxv9302lrxA29ZJ/XjVjFmAdiHe+KodpbD3GAeZmS303+wHAK3qHK8fTCsdnv4DH+k/32wSn6pvAeiq7MpkwZcXYiizntSe9RSL1EUxPtaED7DjM0r1Q4+xRoOn3J57PP93U36B+8cORdW3gEnJ0zxSr2wj32j/Rm/Y4S0n1Q4o9J0ih2724sNRSxSGaeNmLMchW3pHSzKdMFjo4Xxtc4YkD0Vi9wJsUT/g4i/nNT/0/8PHf06Dcu8s/ek7evd0U1XBEs0rK7RasEuDLKYyVsotZR4dcBkpImSMYB0r37l0SOIJJysnH+DeL+c1P/T/w8G/ToN3mucs9ZxHws+cSyyxZbuIQhkgQnuGR8mVmYZjkCixsLnqpFBFI9wLCGjIk5nbh7rnLuGN1o38HEet6mo5+Ef8A4Ya/TYN3mrcu9L2+u6C0sSMs8zcSQRsrhLWKsdMqA30wGopIoYy9oxC62RznAHaiGxdwUqKWGSWonDSxBmVeHl7wvbVCbWPjg7dHwjG3mq8s4hEB2axdKqpA8uH/AIeO/p8G7zU5Z6zCqpch4JdU4ZQHNa5yHKctyF5J1NsN/VyxN1GMvje97WWTNRMlkD3G1ha3j8q9uXsRKiqaITkLxJSGTKSSyxkXHeUaxHS/twvJH9QP3RY54Hanaf8AaAaw5YYojvPu77kqYkMplDQs1yoWxDp8nn/ljNrqdkEY1Np9inYnF7ucjm7G/ojpYY3ppDkjVQVdTmAHPUi3q1w6dIQtOqdiE2J5Cp7573GqhCR0zqFdXJZ15Le4st/twGethlYWA59iu2N7SDZTbvb6vTU6QmkLFb3ImAvck8svni0ekYGtDccAuGF+dkS/hJ01pHzX5cZbW9dr39mCfqUPb4LnIv3L5H2lEkXo2t1tMpPsGUX+nHP1KHt8FORfuS5vXvElZUxMIpI+HEy9/Kb53XlkJ+T1thSuqGTxjU3+yJE0tditU7OGvsykJ5mIH6zjWYLNASD+kUrdsPwtF+jN+xwhpPqhxTFJ0yjO4bX2fTn8j9ZxoRdW3gFw5lH8EUWb7+rfaVN/7f8A+Q2Eak/vxd/siM6Lu73TztzayUsLTSXyrYWFrsxNgouQLkkDUgYeQXODRcrD9pbfijkqDTRPEfdImVe4yZ4iMxkK94ANYhQcvniGB2sDs+En9UzZnhnhnknas39eXY8lVEBHIjiJ2zDnpmMPO5IOl+Xn1hwTIeXMvkodt0jxbKo1kzZzPnOZsxGcO1ixJvoeeE67+O5Hh6TU87pX9w0ua1+AnL9EYcVG5ItiLqznd3aMVPVV3ugA3cFSsTObcSe4NgfyfrxQEAm6GDiV6i2vDNteJoQ2qICShW1hOLWPTUfRiAgnBS/OUXaWf43D8wfv/wCWMzS3Ram6fpFFN1tzqF6Snd6aJnaJWLEHUkXudcaYa22SXGSodoe7VLHTxtFTxo3GUXUW0IOmF6zmwuIwV4xd4Um7exaBdnLUT08b5AxZimZjZiNBzJ5C2CwkckHHcD5KrrXKLbGoqKSVozQRwyBA+WSOMkqxK3GUtyK638RilNVxVIJiNwMFzVtmERk3VomJJpILn82B9gwyuaoSFv1sqGnq4hBEkYaAlsgtchxztjJ0t0G8UxTjnFaR2dRldmUgP8iPr1xpNySTsylXth+Fov0Zv2OM/SfVDimKTplGdyCBQQk2ACt7AGbD8HVN4D0UdmUT2ZtWGpUtTypKoNiUN7Hnr7MFVb3SD2gm20aY+UP1Tn9+EqnrouJRGZO7la7TdquskMCRg5gWBfUFn96AVNAzKXB1IAzLhp4uLILjZZxQURglkidbOuXXQ3FgLXAGg/X1xqUUmtcHP2XmdLRFhaQcDfxT5uvsGWenhYRRIGGkzPxO5drMsDJk4mVioYk2B68jlyR6zyb4XK9DTh3JNBGNgiXaLTLFR00aXyxyogvroqMBc+oYWr/47k3F0wmPdMWoqX5hPujDiG3JFsRdWY0LUQ2hViu4Fr3j41ufEkuFDc75lv6higzKGLXxUm0qyjFfSPRGC18r8JQADxERb5QASeMw9mITiFLi+C89o34avlTr9byfuGMrS39O/wBk5T5nu907bpraipR+YT61BxsDJLDJBu00fxWP59fsOFK7qHIkfTCFU2y5anYyRwMwbiMSqsFzqJCStyDrbl52wSEXhaOweiG8XJ4pW3fq6Sj2tHMrTKJA0UvF0yzMwGpbnpYkD0brqcWiaWtysELXaH22rbcFRlmvaX+FwfMN98YydLdBvFHp+kVoO4X+7qT5hPsxppA5pS7YT75R6dJtf7L9/wBWM7SfVDimaTplCNqAnY9PmZ0gzkTlD3mQsyhbXAKMTZiSLDX1ORE8i224eirJmVc7M6gvU1xapM497WJmWxaJDJZgfjLmdgDcnS/UYlNTshZZjbXxVWv1icbqHf4X2jTAeEPs9/Nv1/QMBquui4lHZ0XdyP7/AO7j1sKcFlWWFy6E3F7qQVBQggm418hh0hBcLrEKmMLHG6lsrKbgad0jOVUD0QQttNeWuNAwiOO7DmPa6842pdNOWygc0jDZnbvzX6UiRVUBAAoACgcgByt5WwgvSpU7TPwVPn1+w4Ur/wCO5Xi6YRndX8CpfmI/ujDaG3JFcRdWbxUFO+0qkVD5FFyp4xjucytbQi/p8sUsCTdDsLqlvotPFPTtSurlYpZGAl4mqNAy3uxtqD6/ZiOAFrLjrDJWO0cfx4f8Ov35MZWl8md/snafM93unjdX8CpfmI/ujGwEs3JA+09v4tEPGdfsY/qwpX/x3IkfTC+btbVSl2UJ5ASqFrgdbuRzOgFzzOgwan6pvAIbza54rHwk1TUrOyCZjKzvCuosHuxQC4ycrnW/nfDthG1rnH8usYyGaR7Gg5XuOHruW29nVXxaCJuahnVLm/cViFubm9lAF74AbXwWtFrag1s0udph/jUA/Mt99f3YyNLdBvFN0/SK0DcZLbPpB+YT7BjTWeUndsIPGovDJP8ATeH/ADxnaT6ocU1SdMpH2TFVU0kUxqS0JSSUo0xRIlJaNA+dipUuScoXmuG4nasTOA9FR1w496BbJnlpjHJCyQuV4hlY3kEduHkZWHK6EjX5OmmNGNrZSQMANvcseSWSmAObjcADLNX12oxl480kkmXgveRtQA7N10UfVjO0m1sc8JaDtPondFzySxSGQ3INlqG6e/AqjKJojAyFioN7FUAJ7zAd8BgSLWsQRfF4p2SYDj3Jy+9ZCQZmF+4WUNYclaZiL+eUE2xsG7Y+A8yvLi0lR/8ATiO4W9V+ioYQihF0VQFA8hoPqGM1epSr2lSWpUF/SmUeu1z+rClf/HcrxdMIxur+BUvzEf3RhtDbkiuIurNdp7JppNqyCocICrtdiouSsFrFwR0PLFDiUMgXQ7fejpKaIGmlEj8KUFRKG0CXvlXQaqBe2OOAGS44BX+0f8NHzCffkxl6W/p3+ydp8z3e6ed2VHuOmtqOBH90Y2Es3JLfaq5ENMB8apAPqEch+0DCekP47kWLphK20duyw7Op44IRK5ImsTrfitkCRgEyEMtz4ADx0JGP2mt7AgvOJQqeoZHnjTNGr2M8jLleRiMzLey5YQSdABmuSfN2jphJzpMhsWPpGsdB+3GOc7b5J37H42NPPILiF5bRpawGUWZh4ZibW/Jv1OJO4F51RgnNHse2AB5uVU7TB/G4PmG++MYmlug3itWn6RWibl/gFJ8wn3RjTWes27VduwTT0hhmRwkcoaxuFLNDzt1IVrerGfX2fGAMcdnApmm5rjdKOx5ZqgwrE0kksWcxgAe9BjqQzLoOWpJ8tcUjfUk6jLWFvRXdyQFzmiU24NXKFjlEeQDQmS+UBQgAtHm9FRpy68ycNtZM3+4/8/dAcY3Zt80Lr9ly0z3m40ZzqOIO8hZTdMrZbc+hA101wpW/UyHWks4DuwOe1EpY6eJurHzbr3V1zuHzTTHMSx7pF2KcMnROqaW5YzoXOicCwAYWz2XvvTJbGdqDpOnvTANneIA3nHddRmV1yqBox9FswPljVkralxdd2R2NzF8j8iySj0dEzVLQN+eRWjL2tAFFemXMwuSKlbXFr2uvidBgwrWkE6p8EyYXAgXHig++G/q1iJDHGqMjiXM0ykWAK20tr3sCnnbLCRY44ZFdbG4PGI35oXsrfKpRFgNXk4aKBlKNcWtp3OQy/XgclZOBdjbjtBHuuCJo5rnY8Qrjb6z8vd7D2J/4YGKyq/w8j8rvJx/5ITtTa5nbPLNmYSIvEyKdGjfQgqVucnO3TBxPKYS/V5352oRYzXtfBRRTBmCidnBWQZMoUaxuL9xF1xWnnle+z2gfnFckjYG80qeo3mkqZs88iyEpGoIQpYd8mwANzcj6cL1hfMAXC1r9u7gjxFrTnu91Z2a9SIYwDUCyKLe6GW2nhn09VsLyVrg82kwvuUaG6o5qp7dqnEQepDSIDdQ9Qzi9uahiRe19fC+LxTSTO1A8+C4S1ovq+arbK2O4PFeJrn0AGtkB8O9cf/vE4k1bazWPy/Ny41rcy1QVLFEGYGzVBEgY3uLkak9BYewY9XSPH0sbr3BtftXl6ppfWSDaBh2Jv3V3ISpp45ZJ3BZmLogAANzdQeYN/jfVhCWK8hLib33rZheBE0NtawVuq7OHRnkppwbKMsbpq1jfK0gYdeuXrrfC8tK2QWJKOyYtOSbNk75iiihpKmlnEkcKgshRkYAZbqSwPNfDT68XmqI4ba5tdDawuySfsqnWolyvMkUYazDihZGI+KqnUA39K9/DGTQaPa5okkxGwfKYllINgm/Z269PC2dUZnvcO7FmHgAfk+XnjZjiZGLMFksXE5owDfUcsEXFQ2zSxzxvTu4UyL0IzDwZQeoPljhAIsVBgs73jMdJ8HUmot3GSwzqzcu+gCc7CxF9efQ5FRo6EdA2Odr7PVMMldtS9SUDIqi8VwANIh08764A97XEnHxTLZnNAwHgvVNQOgVeItlFh70L29d8R72uJJBx7So2Z7QALeC+Ls9wuRZBlAyi8YJta3O41x0vaXaxGPFcEzw3Vw8FY2D7wzo+rNYIbBVbKLAXF7N439mAVjeUAcMhe+0i/sqtcb4phN/PXz5erGbgiIftMcO0qq8jAqAga2ZtVB1HMZz9OHKZzpByFwAcVR9hzl4lSWqVI40jZpPRCzNmWxysWyoMoW+tyOo540qbRzon6wfjw+6C+UEWsmqTdiCnVWqppZUACiO1gznoqp3m00Ca21OvR+OigYdYNx7cUIyOOF0H2lskqoFNBXJOW/Gd9eH1+MUBAtYXDcueuOSUUDxYtA4YKCRw2pXi2XUVNWqRvFIyoWQSDLlym2Vk+K1x7SvliraKNrSxtxdWMpzRag2jduFPZJwbFc1+8OnPQ/kn2XGMSroXw85uLfT83o8cgdxQHaRJS5R8rTOA5QhDmzKCJCMltR16Y9G2aL6FsLXDWFiRfHecM1kCCQVzpiOacLo7sSrmV5Y0qCqd1/enVlJNw3etceiDpbnhLSOlDg+Jtr56wxBw7U1Q0pjj1Hm9srbkUneWQZJZ5XTQ5SQAfWVAJ+nGU/Sc7m2uBwTohaCo4YACWsc7ABiWLHTpdtbC+FJp5Jem69kRrQMgvssKto6qw8xf7fZgbXlvRNl2yrJsuHLYxpysQBYfR4eWDmrnGTz4quo3cpIaUR6R5o7nXhMYx7QrDFm1k7cnn1XDG07FDU0sCKS6RBb6l1Bv9OpP04q2WeR2DiT2FdIaAhkceYhmFgDdE5BB0so0DW5nnqcPdEWHedp79yFnirGKrq7EUXYiijqIQ6lT15HwPQjzB1x1rtU3XCEXoajiRq3UjUeB6j2HGbKzUeWozTcXUk8QdSrcj52+gjlirHljg5uYXSLiyopVz0sgdCczlVaZUzEre3v6fGK8w418Rj0FJpBrxZ2B8u7dwSskRGSMtvLLmsaok30PuFrDzvfDf1Td7f8A0EPU4qZd4ZetamnQ0hH68T6obx4hTk1QqamNyTxoQxYNmFF3swN8wa973A+jE+qG8eIU1FFtWVaggz1KMVVhb3IdQ1rgi+uqgjwOOGoado8QuhhVDYdCyxRiR5GC6ors3d52uuYqGykDQaa4wKucOkdqWsewY99r5pljbAXRbCSIvmIoux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611560" y="450912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 by colonisation</a:t>
            </a:r>
            <a:endParaRPr lang="en-A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2" tooltip="An interdisciplinary concept of activity"/>
              </a:rPr>
              <a:t>5/5</a:t>
            </a:r>
            <a:endParaRPr lang="en-AU" dirty="0"/>
          </a:p>
        </p:txBody>
      </p:sp>
      <p:sp>
        <p:nvSpPr>
          <p:cNvPr id="16" name="Right Arrow 15"/>
          <p:cNvSpPr/>
          <p:nvPr/>
        </p:nvSpPr>
        <p:spPr>
          <a:xfrm>
            <a:off x="1763688" y="3356992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ight Arrow 16"/>
          <p:cNvSpPr/>
          <p:nvPr/>
        </p:nvSpPr>
        <p:spPr>
          <a:xfrm>
            <a:off x="4355976" y="3356992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/>
          <p:cNvSpPr/>
          <p:nvPr/>
        </p:nvSpPr>
        <p:spPr>
          <a:xfrm>
            <a:off x="6804248" y="3356992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ight Arrow 18"/>
          <p:cNvSpPr/>
          <p:nvPr/>
        </p:nvSpPr>
        <p:spPr>
          <a:xfrm rot="2624909">
            <a:off x="1226879" y="2546789"/>
            <a:ext cx="936104" cy="905895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ight Arrow 19"/>
          <p:cNvSpPr/>
          <p:nvPr/>
        </p:nvSpPr>
        <p:spPr>
          <a:xfrm>
            <a:off x="4355976" y="2492896"/>
            <a:ext cx="576064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27984" y="2996952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16016" y="2996952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6156176" y="3356992"/>
            <a:ext cx="792088" cy="7920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3491880" y="450912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negotiation</a:t>
            </a:r>
            <a:endParaRPr lang="en-A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868144" y="450912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or solidarity</a:t>
            </a:r>
            <a:endParaRPr lang="en-AU" sz="3200" dirty="0"/>
          </a:p>
        </p:txBody>
      </p:sp>
      <p:sp>
        <p:nvSpPr>
          <p:cNvPr id="27" name="Subtitle 11"/>
          <p:cNvSpPr txBox="1">
            <a:spLocks/>
          </p:cNvSpPr>
          <p:nvPr/>
        </p:nvSpPr>
        <p:spPr>
          <a:xfrm>
            <a:off x="683568" y="5517232"/>
            <a:ext cx="777686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Collaboration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includes both conflict and cooperation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</a:t>
            </a:r>
            <a:endParaRPr lang="en-A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848872" cy="2736304"/>
          </a:xfrm>
        </p:spPr>
        <p:txBody>
          <a:bodyPr>
            <a:noAutofit/>
          </a:bodyPr>
          <a:lstStyle/>
          <a:p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  <a:p>
            <a:endParaRPr lang="en-AU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Thank you</a:t>
            </a:r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305342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Unit of personal development, an Experience=unity of individual &amp; environment;</a:t>
            </a:r>
          </a:p>
          <a:p>
            <a:r>
              <a:rPr lang="en-AU" dirty="0" smtClean="0"/>
              <a:t>Unit of the intellect, a word=unity of sound &amp; meaning; </a:t>
            </a:r>
          </a:p>
          <a:p>
            <a:r>
              <a:rPr lang="en-AU" dirty="0" smtClean="0"/>
              <a:t>Unit of economic life, a commodity=unity of exchange-value &amp; use value; </a:t>
            </a:r>
          </a:p>
          <a:p>
            <a:r>
              <a:rPr lang="en-AU" dirty="0" smtClean="0"/>
              <a:t>Unit of culture, an artefact=unity of material and ideal; </a:t>
            </a:r>
          </a:p>
          <a:p>
            <a:r>
              <a:rPr lang="en-AU" dirty="0" smtClean="0"/>
              <a:t>Unit of behaviour, a reflex=unity of stimulus and response; 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Elements disclosed by analysis</a:t>
            </a:r>
          </a:p>
          <a:p>
            <a:r>
              <a:rPr lang="en-AU" dirty="0" smtClean="0"/>
              <a:t>Unit of action, an action=unity of consciousness and behaviour;</a:t>
            </a:r>
          </a:p>
          <a:p>
            <a:r>
              <a:rPr lang="en-AU" dirty="0" smtClean="0"/>
              <a:t>Unit of language, a sentence=unity of subject and predicate.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Units not dialectically constructed</a:t>
            </a:r>
          </a:p>
          <a:p>
            <a:r>
              <a:rPr lang="en-AU" dirty="0" smtClean="0"/>
              <a:t>Unit of formal logic=a proposition; </a:t>
            </a:r>
          </a:p>
          <a:p>
            <a:r>
              <a:rPr lang="en-AU" dirty="0" smtClean="0"/>
              <a:t>Unit of discourse=an utterance.</a:t>
            </a:r>
            <a:endParaRPr lang="en-AU" dirty="0"/>
          </a:p>
        </p:txBody>
      </p:sp>
      <p:sp>
        <p:nvSpPr>
          <p:cNvPr id="7" name="Oval Callout 6">
            <a:hlinkClick r:id="rId2" action="ppaction://hlinksldjump"/>
          </p:cNvPr>
          <p:cNvSpPr/>
          <p:nvPr/>
        </p:nvSpPr>
        <p:spPr>
          <a:xfrm>
            <a:off x="7596336" y="5517232"/>
            <a:ext cx="864096" cy="504056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478904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Tool and symbol in child development"/>
              </a:rPr>
              <a:t>Genetic Method</a:t>
            </a:r>
            <a:r>
              <a:rPr lang="en-AU" sz="6000" dirty="0" smtClean="0">
                <a:solidFill>
                  <a:srgbClr val="FF0000"/>
                </a:solidFill>
              </a:rPr>
              <a:t/>
            </a:r>
            <a:br>
              <a:rPr lang="en-AU" sz="6000" dirty="0" smtClean="0">
                <a:solidFill>
                  <a:srgbClr val="FF0000"/>
                </a:solidFill>
              </a:rPr>
            </a:br>
            <a:r>
              <a:rPr lang="en-AU" sz="4400" dirty="0" smtClean="0">
                <a:solidFill>
                  <a:schemeClr val="tx1"/>
                </a:solidFill>
              </a:rPr>
              <a:t>Unity and Dichotomy</a:t>
            </a:r>
            <a:endParaRPr lang="en-AU" sz="5400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68960"/>
            <a:ext cx="391800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1/8</a:t>
            </a:r>
            <a:endParaRPr lang="en-AU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60649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/>
              </a:rPr>
              <a:t> </a:t>
            </a: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Concepts of CHAT Session 2 </a:t>
            </a: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/>
              </a:rPr>
              <a:t>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icons.iconarchive.com/icons/martz90/circle/512/video-camera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Concepts of CHAT Session 2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4869160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The genetic method is the research approach used by Vygotsky to reveal the essential nature of particular psychological functions by </a:t>
            </a:r>
            <a:endParaRPr lang="en-AU" sz="2000" dirty="0" smtClean="0"/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</a:t>
            </a:r>
            <a:r>
              <a:rPr lang="en-AU" sz="2000" dirty="0" smtClean="0">
                <a:hlinkClick r:id="rId2" tooltip="Luria: The Cultural Behaviour of the Child"/>
              </a:rPr>
              <a:t>Bringing </a:t>
            </a:r>
            <a:r>
              <a:rPr lang="en-AU" sz="2000" dirty="0">
                <a:hlinkClick r:id="rId2" tooltip="Luria: The Cultural Behaviour of the Child"/>
              </a:rPr>
              <a:t>them into being</a:t>
            </a:r>
            <a:r>
              <a:rPr lang="en-AU" sz="2000" dirty="0"/>
              <a:t> in an </a:t>
            </a:r>
            <a:r>
              <a:rPr lang="en-AU" sz="2000" b="1" dirty="0">
                <a:solidFill>
                  <a:srgbClr val="C00000"/>
                </a:solidFill>
              </a:rPr>
              <a:t>experimental</a:t>
            </a:r>
            <a:r>
              <a:rPr lang="en-AU" sz="2000" dirty="0"/>
              <a:t> </a:t>
            </a:r>
            <a:r>
              <a:rPr lang="en-AU" sz="2000" dirty="0" smtClean="0"/>
              <a:t>setting, or</a:t>
            </a:r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 Tracing their formation and </a:t>
            </a:r>
            <a:r>
              <a:rPr lang="en-AU" sz="2000" dirty="0" smtClean="0">
                <a:hlinkClick r:id="rId3" tooltip="Tool and symbol in child development, by Vygotsky 1934"/>
              </a:rPr>
              <a:t>disintegration</a:t>
            </a:r>
            <a:r>
              <a:rPr lang="en-AU" sz="2000" dirty="0" smtClean="0"/>
              <a:t> in the course of the </a:t>
            </a:r>
            <a:r>
              <a:rPr lang="en-AU" sz="2000" b="1" dirty="0" smtClean="0">
                <a:solidFill>
                  <a:srgbClr val="C00000"/>
                </a:solidFill>
              </a:rPr>
              <a:t>natural development</a:t>
            </a:r>
            <a:endParaRPr lang="en-A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 tooltip="Genetic Method"/>
              </a:rPr>
              <a:t>2/8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2123728" y="1772816"/>
            <a:ext cx="5231493" cy="3111185"/>
            <a:chOff x="2876192" y="1706580"/>
            <a:chExt cx="5231493" cy="3111185"/>
          </a:xfrm>
        </p:grpSpPr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1988840"/>
              <a:ext cx="3895725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6" name="Picture 2" descr="https://encrypted-tbn0.gstatic.com/images?q=tbn:ANd9GcQ7U9sl0MfA6K1BiRIe8etXk9N07WUePxkM2hkUY9OqDN7zSM-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963454">
              <a:off x="2361842" y="2220930"/>
              <a:ext cx="2714625" cy="1685926"/>
            </a:xfrm>
            <a:prstGeom prst="rect">
              <a:avLst/>
            </a:prstGeom>
            <a:noFill/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1052736"/>
            <a:ext cx="5896744" cy="478904"/>
          </a:xfrm>
        </p:spPr>
        <p:txBody>
          <a:bodyPr>
            <a:noAutofit/>
          </a:bodyPr>
          <a:lstStyle/>
          <a:p>
            <a:pPr algn="r"/>
            <a:r>
              <a:rPr lang="en-A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Method</a:t>
            </a:r>
            <a:r>
              <a:rPr lang="en-AU" sz="6000" b="1" dirty="0" smtClean="0">
                <a:solidFill>
                  <a:srgbClr val="FF0000"/>
                </a:solidFill>
              </a:rPr>
              <a:t>       </a:t>
            </a:r>
            <a:endParaRPr lang="en-A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2084</Words>
  <Application>Microsoft Office PowerPoint</Application>
  <PresentationFormat>On-screen Show (4:3)</PresentationFormat>
  <Paragraphs>441</Paragraphs>
  <Slides>75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 Concepts of CHAT Session 1 </vt:lpstr>
      <vt:lpstr>Concepts of CHAT Session 1</vt:lpstr>
      <vt:lpstr>Concepts of CHAT Session 1</vt:lpstr>
      <vt:lpstr>Concepts of CHAT Session 1</vt:lpstr>
      <vt:lpstr>Concepts of CHAT Session 1</vt:lpstr>
      <vt:lpstr>Concepts of CHAT Session 1</vt:lpstr>
      <vt:lpstr>Concepts of CHAT Session 1</vt:lpstr>
      <vt:lpstr>Slide 8</vt:lpstr>
      <vt:lpstr>Concepts of CHAT Session 2</vt:lpstr>
      <vt:lpstr>Concepts of CHAT Session 2</vt:lpstr>
      <vt:lpstr>Slide 11</vt:lpstr>
      <vt:lpstr>Concepts of CHAT Session 2</vt:lpstr>
      <vt:lpstr>Concepts of CHAT Session 2</vt:lpstr>
      <vt:lpstr>Concepts of CHAT Session 2</vt:lpstr>
      <vt:lpstr>Concepts of CHAT Session 2</vt:lpstr>
      <vt:lpstr>Concepts of CHAT Session 2</vt:lpstr>
      <vt:lpstr> Concepts of CHAT Session 3 </vt:lpstr>
      <vt:lpstr>Concepts of CHAT Session 3</vt:lpstr>
      <vt:lpstr>Concepts of CHAT Session 3</vt:lpstr>
      <vt:lpstr>Concepts of CHAT Session 3</vt:lpstr>
      <vt:lpstr>Concepts of CHAT Session 3</vt:lpstr>
      <vt:lpstr> Concepts of CHAT Session 4 </vt:lpstr>
      <vt:lpstr>Concepts of CHAT Session 4</vt:lpstr>
      <vt:lpstr>Concepts of CHAT Session 4</vt:lpstr>
      <vt:lpstr>Concepts of CHAT Session 4</vt:lpstr>
      <vt:lpstr>Concepts of CHAT Session 4</vt:lpstr>
      <vt:lpstr>Concepts of CHAT Session 4</vt:lpstr>
      <vt:lpstr>Concepts of CHAT Session 4</vt:lpstr>
      <vt:lpstr>Concepts of CHAT Session 4</vt:lpstr>
      <vt:lpstr> Concepts of CHAT Session 5 </vt:lpstr>
      <vt:lpstr>Concepts of CHAT Session 5</vt:lpstr>
      <vt:lpstr>Concepts of CHAT Session 5</vt:lpstr>
      <vt:lpstr>Concepts of CHAT Session 5</vt:lpstr>
      <vt:lpstr>Concepts of CHAT Session 5</vt:lpstr>
      <vt:lpstr>Concepts of CHAT Session 5</vt:lpstr>
      <vt:lpstr> Concepts of CHAT Session 6 </vt:lpstr>
      <vt:lpstr>Concepts of CHAT Session 6</vt:lpstr>
      <vt:lpstr>Concepts of CHAT Session 6</vt:lpstr>
      <vt:lpstr>Concepts of CHAT Session 6</vt:lpstr>
      <vt:lpstr>Concepts of CHAT Session 6</vt:lpstr>
      <vt:lpstr>Concepts of CHAT Session 6</vt:lpstr>
      <vt:lpstr>Concepts of CHAT Session 6</vt:lpstr>
      <vt:lpstr>Concepts of CHAT Session 6</vt:lpstr>
      <vt:lpstr>Concepts of CHAT Session 6</vt:lpstr>
      <vt:lpstr> Concepts of CHAT Session 7 </vt:lpstr>
      <vt:lpstr>Concepts of CHAT Session 7</vt:lpstr>
      <vt:lpstr>Concepts of CHAT Session 7</vt:lpstr>
      <vt:lpstr>Concepts of CHAT Session 7</vt:lpstr>
      <vt:lpstr>The Emotions</vt:lpstr>
      <vt:lpstr>Concepts of CHAT Session 7</vt:lpstr>
      <vt:lpstr> Concepts of CHAT Session 8 </vt:lpstr>
      <vt:lpstr>Concepts of CHAT Session 8</vt:lpstr>
      <vt:lpstr>Concepts of CHAT Session 8</vt:lpstr>
      <vt:lpstr>Concepts of CHAT Session 8</vt:lpstr>
      <vt:lpstr>Concepts of CHAT Session 8</vt:lpstr>
      <vt:lpstr>Concepts of CHAT Session 8</vt:lpstr>
      <vt:lpstr> Concepts of CHAT Session 9  </vt:lpstr>
      <vt:lpstr>Concepts of CHAT Session 9</vt:lpstr>
      <vt:lpstr>Concepts of CHAT Session 9</vt:lpstr>
      <vt:lpstr>Concepts of CHAT Session 9</vt:lpstr>
      <vt:lpstr>Concepts of CHAT Session 9</vt:lpstr>
      <vt:lpstr>Concepts of CHAT Session 9</vt:lpstr>
      <vt:lpstr>Concepts of CHAT Session 9</vt:lpstr>
      <vt:lpstr>Concepts of CHAT Session 9</vt:lpstr>
      <vt:lpstr>Concepts of CHAT Session 9</vt:lpstr>
      <vt:lpstr>Concepts of CHAT Session 9</vt:lpstr>
      <vt:lpstr>Concepts of CHAT Session 9</vt:lpstr>
      <vt:lpstr>Concepts of CHAT Session 9</vt:lpstr>
      <vt:lpstr> Concepts of CHAT Session 10 </vt:lpstr>
      <vt:lpstr>Concepts of CHAT Session 10</vt:lpstr>
      <vt:lpstr>Concepts of CHAT Session 10</vt:lpstr>
      <vt:lpstr>Concepts of CHAT Session 10</vt:lpstr>
      <vt:lpstr>Concepts of CHAT Session 10</vt:lpstr>
      <vt:lpstr>Concepts of CHAT</vt:lpstr>
      <vt:lpstr>Slide 75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CHAT Session 1</dc:title>
  <dc:creator>Andy Blunden</dc:creator>
  <cp:lastModifiedBy>Andy Blunden</cp:lastModifiedBy>
  <cp:revision>433</cp:revision>
  <dcterms:created xsi:type="dcterms:W3CDTF">2014-10-29T08:29:49Z</dcterms:created>
  <dcterms:modified xsi:type="dcterms:W3CDTF">2015-03-04T13:24:14Z</dcterms:modified>
</cp:coreProperties>
</file>